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666633"/>
    <a:srgbClr val="000099"/>
    <a:srgbClr val="000066"/>
    <a:srgbClr val="800080"/>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64" autoAdjust="0"/>
    <p:restoredTop sz="86380" autoAdjust="0"/>
  </p:normalViewPr>
  <p:slideViewPr>
    <p:cSldViewPr>
      <p:cViewPr>
        <p:scale>
          <a:sx n="100" d="100"/>
          <a:sy n="100" d="100"/>
        </p:scale>
        <p:origin x="-1134" y="474"/>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accent3">
                    <a:lumMod val="50000"/>
                  </a:schemeClr>
                </a:solidFill>
                <a:cs typeface="B Titr" pitchFamily="2" charset="-78"/>
              </a:rPr>
              <a:t>وضعیت سرطان پستان دراردبیل</a:t>
            </a:r>
            <a:endParaRPr lang="en-US" dirty="0">
              <a:solidFill>
                <a:schemeClr val="accent3">
                  <a:lumMod val="50000"/>
                </a:schemeClr>
              </a:solidFill>
              <a:cs typeface="B Titr" pitchFamily="2" charset="-78"/>
            </a:endParaRPr>
          </a:p>
        </p:txBody>
      </p:sp>
      <p:sp>
        <p:nvSpPr>
          <p:cNvPr id="6" name="Content Placeholder 5"/>
          <p:cNvSpPr>
            <a:spLocks noGrp="1"/>
          </p:cNvSpPr>
          <p:nvPr>
            <p:ph idx="1"/>
          </p:nvPr>
        </p:nvSpPr>
        <p:spPr/>
        <p:txBody>
          <a:bodyPr/>
          <a:lstStyle/>
          <a:p>
            <a:pPr algn="r" rtl="1"/>
            <a:r>
              <a:rPr lang="fa-IR" dirty="0" smtClean="0">
                <a:cs typeface="B Koodak" pitchFamily="2" charset="-78"/>
              </a:rPr>
              <a:t>شایعترین سرطان بر اساس آخرین گزارش سامانه ملی سیمای سرطان ، سرطان پستان می باشد.  با </a:t>
            </a:r>
            <a:r>
              <a:rPr lang="en-US" dirty="0" err="1" smtClean="0">
                <a:cs typeface="B Koodak" pitchFamily="2" charset="-78"/>
              </a:rPr>
              <a:t>asr</a:t>
            </a:r>
            <a:r>
              <a:rPr lang="fa-IR" dirty="0" smtClean="0">
                <a:cs typeface="B Koodak" pitchFamily="2" charset="-78"/>
              </a:rPr>
              <a:t>: 22.4 و درگیری 158 نفر قطعی سرطان پستان شناسایی شده اند و بعد معده و روده و مری .</a:t>
            </a:r>
            <a:endParaRPr lang="en-US" dirty="0">
              <a:cs typeface="B Koodak"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solidFill>
                  <a:srgbClr val="C00000"/>
                </a:solidFill>
                <a:cs typeface="B Titr" pitchFamily="2" charset="-78"/>
              </a:rPr>
              <a:t>غربالگری</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rtl="1"/>
            <a:r>
              <a:rPr lang="ar-SA" dirty="0" smtClean="0">
                <a:cs typeface="B Koodak" pitchFamily="2" charset="-78"/>
              </a:rPr>
              <a:t>ماموگرافی برای غربالگری</a:t>
            </a:r>
            <a:endParaRPr lang="en-US" dirty="0" smtClean="0">
              <a:cs typeface="B Koodak" pitchFamily="2" charset="-78"/>
            </a:endParaRPr>
          </a:p>
          <a:p>
            <a:pPr algn="r" rtl="1"/>
            <a:r>
              <a:rPr lang="ar-SA" dirty="0" smtClean="0">
                <a:cs typeface="B Koodak" pitchFamily="2" charset="-78"/>
              </a:rPr>
              <a:t>معاینۀ بالینی پستان</a:t>
            </a:r>
            <a:endParaRPr lang="en-US" dirty="0" smtClean="0">
              <a:cs typeface="B Koodak" pitchFamily="2" charset="-78"/>
            </a:endParaRPr>
          </a:p>
          <a:p>
            <a:pPr algn="r" rtl="1"/>
            <a:r>
              <a:rPr lang="ar-SA" dirty="0" smtClean="0">
                <a:cs typeface="B Koodak" pitchFamily="2" charset="-78"/>
              </a:rPr>
              <a:t>معاینۀ خودآزمایی پستان</a:t>
            </a:r>
            <a:endParaRPr lang="en-US" dirty="0" smtClean="0">
              <a:cs typeface="B Koodak" pitchFamily="2" charset="-78"/>
            </a:endParaRPr>
          </a:p>
          <a:p>
            <a:pPr algn="r" rtl="1"/>
            <a:r>
              <a:rPr lang="ar-SA" dirty="0" smtClean="0">
                <a:cs typeface="B Koodak" pitchFamily="2" charset="-78"/>
              </a:rPr>
              <a:t>غربالگری سرطان پستان پیش از اینکه علائم آن بروز کند حائز اهمیت است. غربالگری به پزشکان کمک می‌کند تا بیماری را زود تشخیص دهند و درمان کنند. </a:t>
            </a:r>
            <a:r>
              <a:rPr lang="ar-SA" dirty="0" smtClean="0"/>
              <a:t/>
            </a:r>
            <a:br>
              <a:rPr lang="ar-SA" dirty="0" smtClean="0"/>
            </a:br>
            <a:endParaRPr lang="en-US" dirty="0" smtClean="0"/>
          </a:p>
          <a:p>
            <a:pPr algn="r" rt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000" b="1" dirty="0" smtClean="0">
                <a:solidFill>
                  <a:srgbClr val="C00000"/>
                </a:solidFill>
                <a:cs typeface="B Titr" pitchFamily="2" charset="-78"/>
              </a:rPr>
              <a:t>ماموگرافی برای غربالگری</a:t>
            </a:r>
            <a:endParaRPr lang="en-US" sz="4000" dirty="0">
              <a:solidFill>
                <a:srgbClr val="C00000"/>
              </a:solidFill>
              <a:cs typeface="B Titr" pitchFamily="2" charset="-78"/>
            </a:endParaRPr>
          </a:p>
        </p:txBody>
      </p:sp>
      <p:sp>
        <p:nvSpPr>
          <p:cNvPr id="3" name="Content Placeholder 2"/>
          <p:cNvSpPr>
            <a:spLocks noGrp="1"/>
          </p:cNvSpPr>
          <p:nvPr>
            <p:ph idx="1"/>
          </p:nvPr>
        </p:nvSpPr>
        <p:spPr/>
        <p:txBody>
          <a:bodyPr>
            <a:normAutofit fontScale="70000" lnSpcReduction="20000"/>
          </a:bodyPr>
          <a:lstStyle/>
          <a:p>
            <a:pPr algn="r" rtl="1"/>
            <a:r>
              <a:rPr lang="ar-SA" dirty="0" smtClean="0">
                <a:cs typeface="B Koodak" pitchFamily="2" charset="-78"/>
              </a:rPr>
              <a:t>در حال حاضر، </a:t>
            </a:r>
            <a:r>
              <a:rPr lang="ar-SA" dirty="0" smtClean="0">
                <a:solidFill>
                  <a:srgbClr val="C00000"/>
                </a:solidFill>
                <a:cs typeface="B Koodak" pitchFamily="2" charset="-78"/>
              </a:rPr>
              <a:t>مامو‌گرافی</a:t>
            </a:r>
            <a:r>
              <a:rPr lang="ar-SA" dirty="0" smtClean="0">
                <a:cs typeface="B Koodak" pitchFamily="2" charset="-78"/>
              </a:rPr>
              <a:t>‌ مؤثرترین ابزار تشخیص برای تغییرات در بافت پستان است</a:t>
            </a:r>
            <a:endParaRPr lang="en-US" dirty="0" smtClean="0">
              <a:cs typeface="B Koodak" pitchFamily="2" charset="-78"/>
            </a:endParaRPr>
          </a:p>
          <a:p>
            <a:pPr algn="r" rtl="1"/>
            <a:r>
              <a:rPr lang="ar-SA" dirty="0" smtClean="0">
                <a:cs typeface="B Koodak" pitchFamily="2" charset="-78"/>
              </a:rPr>
              <a:t>برای شناسایی زودهنگام سرطان پستان</a:t>
            </a:r>
            <a:endParaRPr lang="en-US" dirty="0" smtClean="0">
              <a:cs typeface="B Koodak" pitchFamily="2" charset="-78"/>
            </a:endParaRPr>
          </a:p>
          <a:p>
            <a:pPr algn="r" rtl="1"/>
            <a:r>
              <a:rPr lang="ar-SA" dirty="0" smtClean="0">
                <a:cs typeface="B Koodak" pitchFamily="2" charset="-78"/>
              </a:rPr>
              <a:t>•    زنان در دهۀ پنجم زندگی (دهة </a:t>
            </a:r>
            <a:r>
              <a:rPr lang="fa-IR" dirty="0" smtClean="0">
                <a:cs typeface="B Koodak" pitchFamily="2" charset="-78"/>
              </a:rPr>
              <a:t>۴۰</a:t>
            </a:r>
            <a:r>
              <a:rPr lang="ar-SA" dirty="0" smtClean="0">
                <a:cs typeface="B Koodak" pitchFamily="2" charset="-78"/>
              </a:rPr>
              <a:t> سالگی) و بالاتر، هرسال یا هر </a:t>
            </a:r>
            <a:r>
              <a:rPr lang="fa-IR" dirty="0" smtClean="0">
                <a:cs typeface="B Koodak" pitchFamily="2" charset="-78"/>
              </a:rPr>
              <a:t>۲</a:t>
            </a:r>
            <a:r>
              <a:rPr lang="ar-SA" dirty="0" smtClean="0">
                <a:cs typeface="B Koodak" pitchFamily="2" charset="-78"/>
              </a:rPr>
              <a:t> سال یک‌‌‌‌‌‌‌بار ماموگرافی کنند.</a:t>
            </a:r>
            <a:endParaRPr lang="en-US" dirty="0" smtClean="0">
              <a:cs typeface="B Koodak" pitchFamily="2" charset="-78"/>
            </a:endParaRPr>
          </a:p>
          <a:p>
            <a:pPr algn="r" rtl="1"/>
            <a:r>
              <a:rPr lang="ar-SA" dirty="0" smtClean="0">
                <a:cs typeface="B Koodak" pitchFamily="2" charset="-78"/>
              </a:rPr>
              <a:t>•    زنانی که هنوز به چهل سالگی نرسیده‌اند و عوامل خطرزا دارند باید از پزشک خود بپرسند که به ماموگرافی احتیاج دارند یا خیر و فاصلۀ ماموگرافی‌‌‌‌‌‌‌ها چقدر باید باشد.</a:t>
            </a:r>
            <a:endParaRPr lang="en-US" dirty="0" smtClean="0">
              <a:cs typeface="B Koodak" pitchFamily="2" charset="-78"/>
            </a:endParaRPr>
          </a:p>
          <a:p>
            <a:pPr algn="r" rtl="1"/>
            <a:r>
              <a:rPr lang="ar-SA" dirty="0" smtClean="0">
                <a:cs typeface="B Koodak" pitchFamily="2" charset="-78"/>
              </a:rPr>
              <a:t>ماموگرافی معمولاً توده‌‌‌‌‌‌‌ پستان را پیش از اینکه حس شود نشان می‌‌‌‌‌‌‌دهد. برای تشخیص وجود سلول‌‌‌‌‌‌‌های غیرعادی، به آزمایش‌‌‌‌‌‌‌های بیش‌تری نیاز است.</a:t>
            </a:r>
            <a:endParaRPr lang="en-US" dirty="0" smtClean="0">
              <a:cs typeface="B Koodak" pitchFamily="2" charset="-78"/>
            </a:endParaRPr>
          </a:p>
          <a:p>
            <a:pPr algn="r" rtl="1"/>
            <a:r>
              <a:rPr lang="ar-SA" dirty="0" smtClean="0">
                <a:cs typeface="B Koodak" pitchFamily="2" charset="-78"/>
              </a:rPr>
              <a:t>اگر در ماموگرافی شما منطقۀ غیرعادی مشاهده شود، به بررسی بیش‌تری نیاز است. بعید نیست به نمونه‌‌‌‌‌‌‌برداری (بیوپسی) هم نیاز باشد. نمونه‌‌‌‌‌‌‌برداری تنها راه تشخیص قطعی سرطان است.</a:t>
            </a:r>
            <a:endParaRPr lang="en-US" dirty="0" smtClean="0">
              <a:cs typeface="B Koodak" pitchFamily="2" charset="-78"/>
            </a:endParaRPr>
          </a:p>
          <a:p>
            <a:pPr algn="r" rt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000" b="1" dirty="0" smtClean="0">
                <a:solidFill>
                  <a:srgbClr val="C00000"/>
                </a:solidFill>
                <a:cs typeface="B Titr" pitchFamily="2" charset="-78"/>
              </a:rPr>
              <a:t>معاینات خودآزمایی پستان</a:t>
            </a:r>
            <a:endParaRPr lang="en-US" sz="4000" dirty="0">
              <a:solidFill>
                <a:srgbClr val="C00000"/>
              </a:solidFill>
              <a:cs typeface="B Titr" pitchFamily="2" charset="-78"/>
            </a:endParaRPr>
          </a:p>
        </p:txBody>
      </p:sp>
      <p:sp>
        <p:nvSpPr>
          <p:cNvPr id="3" name="Content Placeholder 2"/>
          <p:cNvSpPr>
            <a:spLocks noGrp="1"/>
          </p:cNvSpPr>
          <p:nvPr>
            <p:ph idx="1"/>
          </p:nvPr>
        </p:nvSpPr>
        <p:spPr/>
        <p:txBody>
          <a:bodyPr>
            <a:normAutofit fontScale="92500" lnSpcReduction="10000"/>
          </a:bodyPr>
          <a:lstStyle/>
          <a:p>
            <a:pPr algn="r" rtl="1"/>
            <a:r>
              <a:rPr lang="ar-SA" sz="3000" dirty="0" smtClean="0">
                <a:cs typeface="B Koodak" pitchFamily="2" charset="-78"/>
              </a:rPr>
              <a:t>برای بررسی هرگونه تغییرات در پستا‌‌‌‌‌‌‌ن‌‌‌‌‌‌‌ها بهتر است خودتان پستان‌‌‌‌‌‌‌ها را به‌‌‌‌‌‌‌طور ماهیانه معاینه کنید. لازم به ذکر است که با بالا رفتن سن، عادت ماهانه، حاملگی، یائسگی، یا استفاده از قرص ضدحاملگی یا سایر هورمون‌‌‌‌‌‌‌ها هم بعید نیست تغییراتی به‌وجود آید. احساس کمی برآمدگی یا غیرهموار بودن طبیعی است. همچنین تورم و حساسیت به لمس درست پیش از شروع و در طول عادت ماهانه هم رایج است.</a:t>
            </a:r>
            <a:endParaRPr lang="en-US" sz="3000" dirty="0" smtClean="0">
              <a:cs typeface="B Koodak" pitchFamily="2" charset="-78"/>
            </a:endParaRPr>
          </a:p>
          <a:p>
            <a:pPr algn="r" rtl="1"/>
            <a:r>
              <a:rPr lang="ar-SA" dirty="0" smtClean="0">
                <a:cs typeface="B Koodak" pitchFamily="2" charset="-78"/>
              </a:rPr>
              <a:t>تحقیقات نشان داده است که مرگ ومیر ناشی از بیماري سرطان پستان ميان خانمهاي بالاي </a:t>
            </a:r>
            <a:r>
              <a:rPr lang="fa-IR" dirty="0" smtClean="0">
                <a:cs typeface="B Koodak" pitchFamily="2" charset="-78"/>
              </a:rPr>
              <a:t>۵۰</a:t>
            </a:r>
            <a:r>
              <a:rPr lang="ar-SA" dirty="0" smtClean="0">
                <a:cs typeface="B Koodak" pitchFamily="2" charset="-78"/>
              </a:rPr>
              <a:t> سال که منظما" پستانهاي خود را معاينه مي کنند و به انجام ماموگرافي بر حسب ضرورت دست  مي زنند </a:t>
            </a:r>
            <a:r>
              <a:rPr lang="fa-IR" dirty="0" smtClean="0">
                <a:solidFill>
                  <a:srgbClr val="C00000"/>
                </a:solidFill>
                <a:cs typeface="B Koodak" pitchFamily="2" charset="-78"/>
              </a:rPr>
              <a:t>۳۰%</a:t>
            </a:r>
            <a:r>
              <a:rPr lang="ar-SA" dirty="0" smtClean="0">
                <a:cs typeface="B Koodak" pitchFamily="2" charset="-78"/>
              </a:rPr>
              <a:t> کاهش مي يابد . </a:t>
            </a:r>
            <a:endParaRPr lang="en-US" dirty="0">
              <a:cs typeface="B Koodak"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solidFill>
                  <a:srgbClr val="C00000"/>
                </a:solidFill>
                <a:cs typeface="B Titr" pitchFamily="2" charset="-78"/>
              </a:rPr>
              <a:t>زمان معاینه</a:t>
            </a:r>
            <a:r>
              <a:rPr lang="ar-SA" b="1" dirty="0" smtClean="0">
                <a:solidFill>
                  <a:srgbClr val="C00000"/>
                </a:solidFill>
              </a:rPr>
              <a: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r" rtl="1"/>
            <a:r>
              <a:rPr lang="ar-SA" dirty="0" smtClean="0">
                <a:cs typeface="B Koodak" pitchFamily="2" charset="-78"/>
              </a:rPr>
              <a:t>معاینه ماهیانه  پستان توسط خود فرد ، برای هر زن در هر سنی لازم و قابل الاجرا است خودآزمايي پستان هيچ هزينه اقتصادي براي خانواده ندارد و در واقع در هر ماه فقط </a:t>
            </a:r>
            <a:r>
              <a:rPr lang="fa-IR" dirty="0" smtClean="0">
                <a:solidFill>
                  <a:srgbClr val="C00000"/>
                </a:solidFill>
                <a:cs typeface="B Koodak" pitchFamily="2" charset="-78"/>
              </a:rPr>
              <a:t>۱۵</a:t>
            </a:r>
            <a:r>
              <a:rPr lang="ar-SA" dirty="0" smtClean="0">
                <a:cs typeface="B Koodak" pitchFamily="2" charset="-78"/>
              </a:rPr>
              <a:t> دقيقه وقت و کمي حوصله براي انجام آن لازم است . با معاينه وخودآزمايي ماهيانه به روش مشخص با خصوصيات پستان خود آشنا شده و با معاينه در ماههاي بعد نسبت به طبيعي بودن پستان خود مطمئن مي شويد ودر صورت بروز هر گونه تغيير در مراحل اوليه متوجه آن خواهيد شد . هر تغييري در پستان به معني سرطان نيست . در واقع </a:t>
            </a:r>
            <a:r>
              <a:rPr lang="fa-IR" dirty="0" smtClean="0">
                <a:solidFill>
                  <a:srgbClr val="C00000"/>
                </a:solidFill>
                <a:cs typeface="B Koodak" pitchFamily="2" charset="-78"/>
              </a:rPr>
              <a:t>۸۰%</a:t>
            </a:r>
            <a:r>
              <a:rPr lang="ar-SA" dirty="0" smtClean="0">
                <a:solidFill>
                  <a:srgbClr val="C00000"/>
                </a:solidFill>
                <a:cs typeface="B Koodak" pitchFamily="2" charset="-78"/>
              </a:rPr>
              <a:t> </a:t>
            </a:r>
            <a:r>
              <a:rPr lang="ar-SA" dirty="0" smtClean="0">
                <a:cs typeface="B Koodak" pitchFamily="2" charset="-78"/>
              </a:rPr>
              <a:t>از توده هاي پستاني سرطاني نيستند (خوش خيم ) و از توده هايي که بدخيم هستند (بدخيم) </a:t>
            </a:r>
            <a:r>
              <a:rPr lang="fa-IR" dirty="0" smtClean="0">
                <a:solidFill>
                  <a:srgbClr val="C00000"/>
                </a:solidFill>
                <a:cs typeface="B Koodak" pitchFamily="2" charset="-78"/>
              </a:rPr>
              <a:t>۹۵%</a:t>
            </a:r>
            <a:r>
              <a:rPr lang="ar-SA" dirty="0" smtClean="0">
                <a:cs typeface="B Koodak" pitchFamily="2" charset="-78"/>
              </a:rPr>
              <a:t> آنها توسط زناني که معاينه ماهيانه مرتب دارند کشف مي شوند.</a:t>
            </a:r>
            <a:endParaRPr lang="en-US" dirty="0" smtClean="0">
              <a:cs typeface="B Koodak" pitchFamily="2" charset="-78"/>
            </a:endParaRPr>
          </a:p>
          <a:p>
            <a:pPr algn="r" rtl="1"/>
            <a:r>
              <a:rPr lang="ar-SA" dirty="0" smtClean="0">
                <a:cs typeface="B Koodak" pitchFamily="2" charset="-78"/>
              </a:rPr>
              <a:t>بنابراین معاینه توسط خود فرد همچنان به عنوان جزئی مهم از تمام برنامه های غربالگری ، مطرح است</a:t>
            </a:r>
            <a:r>
              <a:rPr lang="ar-SA"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C00000"/>
                </a:solidFill>
                <a:cs typeface="B Titr" pitchFamily="2" charset="-78"/>
              </a:rPr>
              <a:t>اهمیت خودآزمایی</a:t>
            </a:r>
            <a:endParaRPr lang="en-US" dirty="0">
              <a:solidFill>
                <a:srgbClr val="C00000"/>
              </a:solidFill>
              <a:cs typeface="B Titr" pitchFamily="2" charset="-78"/>
            </a:endParaRPr>
          </a:p>
        </p:txBody>
      </p:sp>
      <p:sp>
        <p:nvSpPr>
          <p:cNvPr id="3" name="Content Placeholder 2"/>
          <p:cNvSpPr>
            <a:spLocks noGrp="1"/>
          </p:cNvSpPr>
          <p:nvPr>
            <p:ph idx="1"/>
          </p:nvPr>
        </p:nvSpPr>
        <p:spPr/>
        <p:txBody>
          <a:bodyPr>
            <a:normAutofit fontScale="70000" lnSpcReduction="20000"/>
          </a:bodyPr>
          <a:lstStyle/>
          <a:p>
            <a:pPr algn="justLow" rtl="1"/>
            <a:r>
              <a:rPr lang="ar-SA" dirty="0" smtClean="0">
                <a:cs typeface="B Koodak" pitchFamily="2" charset="-78"/>
              </a:rPr>
              <a:t>اندازه توده سرطانی که در زنان با معاینه تشخیص داده میشود نصف اندازه توده سرطاني در زنان بدون معاينه ماهيانه است . اگر تمام زنان معاينه ماهيانه مرتب انجام دهند و معاينه توسط پزشک و ماموگرافي در زمان مناسب انجام گردد، مي توان از رسيدن </a:t>
            </a:r>
            <a:r>
              <a:rPr lang="fa-IR" dirty="0" smtClean="0">
                <a:solidFill>
                  <a:srgbClr val="C00000"/>
                </a:solidFill>
                <a:cs typeface="B Koodak" pitchFamily="2" charset="-78"/>
              </a:rPr>
              <a:t>۹۵%</a:t>
            </a:r>
            <a:r>
              <a:rPr lang="ar-SA" dirty="0" smtClean="0">
                <a:solidFill>
                  <a:srgbClr val="C00000"/>
                </a:solidFill>
                <a:cs typeface="B Koodak" pitchFamily="2" charset="-78"/>
              </a:rPr>
              <a:t> </a:t>
            </a:r>
            <a:r>
              <a:rPr lang="ar-SA" dirty="0" smtClean="0">
                <a:cs typeface="B Koodak" pitchFamily="2" charset="-78"/>
              </a:rPr>
              <a:t>موارد سرطان به مرحله پيشرفته و کشنده جلوگيري کرد. بهترين زمان براي انجام خودآزمايي ماهيانه پستان ، </a:t>
            </a:r>
            <a:r>
              <a:rPr lang="fa-IR" dirty="0" smtClean="0">
                <a:cs typeface="B Koodak" pitchFamily="2" charset="-78"/>
              </a:rPr>
              <a:t>۲</a:t>
            </a:r>
            <a:r>
              <a:rPr lang="ar-SA" dirty="0" smtClean="0">
                <a:cs typeface="B Koodak" pitchFamily="2" charset="-78"/>
              </a:rPr>
              <a:t>الي</a:t>
            </a:r>
            <a:r>
              <a:rPr lang="fa-IR" dirty="0" smtClean="0">
                <a:cs typeface="B Koodak" pitchFamily="2" charset="-78"/>
              </a:rPr>
              <a:t>۳</a:t>
            </a:r>
            <a:r>
              <a:rPr lang="ar-SA" dirty="0" smtClean="0">
                <a:cs typeface="B Koodak" pitchFamily="2" charset="-78"/>
              </a:rPr>
              <a:t> روز پس از قطع خونريزي عادت ماهيانه است . همه خانمها بايد از </a:t>
            </a:r>
            <a:r>
              <a:rPr lang="fa-IR" dirty="0" smtClean="0">
                <a:cs typeface="B Koodak" pitchFamily="2" charset="-78"/>
              </a:rPr>
              <a:t>۲۰</a:t>
            </a:r>
            <a:r>
              <a:rPr lang="ar-SA" dirty="0" smtClean="0">
                <a:cs typeface="B Koodak" pitchFamily="2" charset="-78"/>
              </a:rPr>
              <a:t> سالگي شروع به انجام خودآزمايي پستان كنند. خودآزمايي رانبايد قبل يا در زمان عادت ماهيانه انجام داد ، چون پستانها متورم و دردناك هستند . در دوران يائسگي ، حاملگي و شيردهي معاينه را در روز اول هر ماه يا هر روز دلخواه ديگر مي توانيد انجام دهيد . به هيچ وجه نبايد هنگام حاملگي يا شيردهي ، خودآزمايي پستان را متوقف كنيد . خودآزمايي پستان راحت ترين راه شناخت بيماري توسط خود خانمها است. شايع ترين علامت سرطان پستان ، وجود يك غده سفت و بدون درد در پستان است. مي توان با يك آموزش ساده معاينه پستان را ياد گرفت و موارد مشكوك در پستان را تشخيص داد. خودآزمايي پستان هيچ عارضه اي ايجاد نمي كند ودر واقع با تشخيص زودرس از مرگ و مير زنان و مادران جامعه جلوگيري مي كند</a:t>
            </a:r>
            <a:endParaRPr lang="en-US" dirty="0" smtClean="0">
              <a:cs typeface="B Koodak" pitchFamily="2" charset="-78"/>
            </a:endParaRPr>
          </a:p>
          <a:p>
            <a:pPr algn="r" rt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000" b="1" dirty="0" smtClean="0">
                <a:solidFill>
                  <a:srgbClr val="C00000"/>
                </a:solidFill>
                <a:cs typeface="B Titr" pitchFamily="2" charset="-78"/>
              </a:rPr>
              <a:t>علائم رایج سرطان پستان </a:t>
            </a:r>
            <a:endParaRPr lang="en-US" sz="4000" dirty="0">
              <a:solidFill>
                <a:srgbClr val="C00000"/>
              </a:solidFill>
              <a:cs typeface="B Titr" pitchFamily="2" charset="-78"/>
            </a:endParaRPr>
          </a:p>
        </p:txBody>
      </p:sp>
      <p:sp>
        <p:nvSpPr>
          <p:cNvPr id="3" name="Content Placeholder 2"/>
          <p:cNvSpPr>
            <a:spLocks noGrp="1"/>
          </p:cNvSpPr>
          <p:nvPr>
            <p:ph idx="1"/>
          </p:nvPr>
        </p:nvSpPr>
        <p:spPr/>
        <p:txBody>
          <a:bodyPr>
            <a:normAutofit fontScale="85000" lnSpcReduction="10000"/>
          </a:bodyPr>
          <a:lstStyle/>
          <a:p>
            <a:pPr algn="r" rtl="1"/>
            <a:r>
              <a:rPr lang="ar-SA" dirty="0" smtClean="0"/>
              <a:t>   </a:t>
            </a:r>
            <a:r>
              <a:rPr lang="ar-SA" dirty="0" smtClean="0">
                <a:solidFill>
                  <a:srgbClr val="C00000"/>
                </a:solidFill>
                <a:cs typeface="B Titr" pitchFamily="2" charset="-78"/>
              </a:rPr>
              <a:t>توده یا تومور پستان </a:t>
            </a:r>
            <a:r>
              <a:rPr lang="ar-SA" dirty="0" smtClean="0">
                <a:solidFill>
                  <a:srgbClr val="C00000"/>
                </a:solidFill>
              </a:rPr>
              <a:t>: </a:t>
            </a:r>
            <a:r>
              <a:rPr lang="ar-SA" dirty="0" smtClean="0">
                <a:cs typeface="B Koodak" pitchFamily="2" charset="-78"/>
              </a:rPr>
              <a:t>توده بدون درد شایعترین علامت سرطان پستان میباشد که در حدود </a:t>
            </a:r>
            <a:r>
              <a:rPr lang="fa-IR" dirty="0" smtClean="0">
                <a:cs typeface="B Koodak" pitchFamily="2" charset="-78"/>
              </a:rPr>
              <a:t>۷۵%</a:t>
            </a:r>
            <a:r>
              <a:rPr lang="ar-SA" dirty="0" smtClean="0">
                <a:cs typeface="B Koodak" pitchFamily="2" charset="-78"/>
              </a:rPr>
              <a:t> موارد توسط بیمار بصورت اتفاقی یا در معاینه کشف میشود . خصوصیات توده های مشکوک به سرطان در لمس عبارتند از قوام سفت یا سخت، غیر متحرک و با چسبندگی به بافت اطراف ، توده منفرد و بدون درد . </a:t>
            </a:r>
            <a:r>
              <a:rPr lang="ar-SA" dirty="0" smtClean="0"/>
              <a:t> </a:t>
            </a:r>
            <a:endParaRPr lang="en-US" dirty="0" smtClean="0"/>
          </a:p>
          <a:p>
            <a:pPr algn="r" rtl="1"/>
            <a:r>
              <a:rPr lang="ar-SA" dirty="0" smtClean="0"/>
              <a:t>   </a:t>
            </a:r>
            <a:r>
              <a:rPr lang="ar-SA" dirty="0" smtClean="0">
                <a:solidFill>
                  <a:srgbClr val="C00000"/>
                </a:solidFill>
                <a:cs typeface="B Titr" pitchFamily="2" charset="-78"/>
              </a:rPr>
              <a:t>برآمدگی یا سفت شدن پستان </a:t>
            </a:r>
            <a:r>
              <a:rPr lang="ar-SA" dirty="0" smtClean="0">
                <a:cs typeface="B Koodak" pitchFamily="2" charset="-78"/>
              </a:rPr>
              <a:t>یا نزدیک پستان و یا ناحیۀ زیر بغل</a:t>
            </a:r>
            <a:endParaRPr lang="en-US" dirty="0" smtClean="0">
              <a:cs typeface="B Koodak" pitchFamily="2" charset="-78"/>
            </a:endParaRPr>
          </a:p>
          <a:p>
            <a:pPr algn="r" rtl="1"/>
            <a:r>
              <a:rPr lang="ar-SA" dirty="0" smtClean="0"/>
              <a:t>   </a:t>
            </a:r>
            <a:r>
              <a:rPr lang="ar-SA" dirty="0" smtClean="0">
                <a:solidFill>
                  <a:srgbClr val="C00000"/>
                </a:solidFill>
                <a:cs typeface="B Titr" pitchFamily="2" charset="-78"/>
              </a:rPr>
              <a:t>بزرگی غدد لنفاوی زیر بغل </a:t>
            </a:r>
            <a:r>
              <a:rPr lang="ar-SA" dirty="0" smtClean="0"/>
              <a:t>: </a:t>
            </a:r>
            <a:r>
              <a:rPr lang="ar-SA" dirty="0" smtClean="0">
                <a:cs typeface="B Koodak" pitchFamily="2" charset="-78"/>
              </a:rPr>
              <a:t>بزرگی غدد لنفاوی زیر بغل ممکن است تنها نشانه یک سرطان مشخص در پستان باشد .</a:t>
            </a:r>
            <a:endParaRPr lang="en-US" dirty="0" smtClean="0">
              <a:cs typeface="B Koodak" pitchFamily="2" charset="-78"/>
            </a:endParaRPr>
          </a:p>
          <a:p>
            <a:pPr algn="r" rtl="1"/>
            <a:r>
              <a:rPr lang="ar-SA" dirty="0" smtClean="0"/>
              <a:t>   </a:t>
            </a:r>
            <a:r>
              <a:rPr lang="ar-SA" dirty="0" smtClean="0">
                <a:solidFill>
                  <a:srgbClr val="C00000"/>
                </a:solidFill>
                <a:cs typeface="B Titr" pitchFamily="2" charset="-78"/>
              </a:rPr>
              <a:t>تغییر در ظاهر پستان یا نوک پستان</a:t>
            </a:r>
            <a:endParaRPr lang="en-US" dirty="0" smtClean="0">
              <a:solidFill>
                <a:srgbClr val="C00000"/>
              </a:solidFill>
              <a:cs typeface="B Titr" pitchFamily="2" charset="-78"/>
            </a:endParaRPr>
          </a:p>
          <a:p>
            <a:pPr algn="r" rtl="1"/>
            <a:r>
              <a:rPr lang="ar-SA" dirty="0" smtClean="0"/>
              <a:t>    </a:t>
            </a:r>
            <a:r>
              <a:rPr lang="ar-SA" dirty="0" smtClean="0">
                <a:solidFill>
                  <a:srgbClr val="C00000"/>
                </a:solidFill>
                <a:cs typeface="B Titr" pitchFamily="2" charset="-78"/>
              </a:rPr>
              <a:t>تغییر در اندازه یا شکل پستان</a:t>
            </a:r>
            <a:endParaRPr lang="en-US" dirty="0" smtClean="0">
              <a:solidFill>
                <a:srgbClr val="C00000"/>
              </a:solidFill>
              <a:cs typeface="B Titr" pitchFamily="2" charset="-78"/>
            </a:endParaRPr>
          </a:p>
          <a:p>
            <a:pPr algn="r" rtl="1"/>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a:t>
            </a:r>
            <a:endParaRPr lang="en-US" dirty="0"/>
          </a:p>
        </p:txBody>
      </p:sp>
      <p:sp>
        <p:nvSpPr>
          <p:cNvPr id="3" name="Content Placeholder 2"/>
          <p:cNvSpPr>
            <a:spLocks noGrp="1"/>
          </p:cNvSpPr>
          <p:nvPr>
            <p:ph idx="1"/>
          </p:nvPr>
        </p:nvSpPr>
        <p:spPr/>
        <p:txBody>
          <a:bodyPr>
            <a:normAutofit/>
          </a:bodyPr>
          <a:lstStyle/>
          <a:p>
            <a:pPr algn="r" rt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accent3">
                    <a:lumMod val="50000"/>
                  </a:schemeClr>
                </a:solidFill>
                <a:cs typeface="B Titr" pitchFamily="2" charset="-78"/>
              </a:rPr>
              <a:t>شناخت سرطان پستان</a:t>
            </a:r>
            <a:endParaRPr lang="en-US" dirty="0"/>
          </a:p>
        </p:txBody>
      </p:sp>
      <p:pic>
        <p:nvPicPr>
          <p:cNvPr id="4" name="Content Placeholder 3"/>
          <p:cNvPicPr>
            <a:picLocks noGrp="1"/>
          </p:cNvPicPr>
          <p:nvPr>
            <p:ph idx="1"/>
          </p:nvPr>
        </p:nvPicPr>
        <p:blipFill>
          <a:blip r:embed="rId2"/>
          <a:srcRect/>
          <a:stretch>
            <a:fillRect/>
          </a:stretch>
        </p:blipFill>
        <p:spPr bwMode="auto">
          <a:xfrm>
            <a:off x="5029200" y="1752600"/>
            <a:ext cx="2514600" cy="2895600"/>
          </a:xfrm>
          <a:prstGeom prst="rect">
            <a:avLst/>
          </a:prstGeom>
          <a:noFill/>
          <a:ln w="9525">
            <a:noFill/>
            <a:miter lim="800000"/>
            <a:headEnd/>
            <a:tailEnd/>
          </a:ln>
        </p:spPr>
      </p:pic>
      <p:sp>
        <p:nvSpPr>
          <p:cNvPr id="5" name="Rectangle 4"/>
          <p:cNvSpPr/>
          <p:nvPr/>
        </p:nvSpPr>
        <p:spPr>
          <a:xfrm>
            <a:off x="1600201" y="2667000"/>
            <a:ext cx="2971800" cy="954107"/>
          </a:xfrm>
          <a:prstGeom prst="rect">
            <a:avLst/>
          </a:prstGeom>
        </p:spPr>
        <p:txBody>
          <a:bodyPr wrap="square">
            <a:spAutoFit/>
          </a:bodyPr>
          <a:lstStyle/>
          <a:p>
            <a:pPr algn="ctr"/>
            <a:r>
              <a:rPr lang="ar-SA" sz="2800" b="1" dirty="0" smtClean="0">
                <a:solidFill>
                  <a:schemeClr val="accent4">
                    <a:lumMod val="75000"/>
                  </a:schemeClr>
                </a:solidFill>
                <a:latin typeface="AP Yekan bold" pitchFamily="2" charset="-78"/>
                <a:cs typeface="AP Yekan bold" pitchFamily="2" charset="-78"/>
              </a:rPr>
              <a:t>آنچه باید د</a:t>
            </a:r>
            <a:r>
              <a:rPr lang="fa-IR" sz="2800" b="1" dirty="0" smtClean="0">
                <a:solidFill>
                  <a:schemeClr val="accent4">
                    <a:lumMod val="75000"/>
                  </a:schemeClr>
                </a:solidFill>
                <a:latin typeface="AP Yekan bold" pitchFamily="2" charset="-78"/>
                <a:cs typeface="AP Yekan bold" pitchFamily="2" charset="-78"/>
              </a:rPr>
              <a:t>ر</a:t>
            </a:r>
            <a:r>
              <a:rPr lang="ar-SA" sz="2800" b="1" dirty="0" smtClean="0">
                <a:solidFill>
                  <a:schemeClr val="accent4">
                    <a:lumMod val="75000"/>
                  </a:schemeClr>
                </a:solidFill>
                <a:latin typeface="AP Yekan bold" pitchFamily="2" charset="-78"/>
                <a:cs typeface="AP Yekan bold" pitchFamily="2" charset="-78"/>
              </a:rPr>
              <a:t>مورد سرطان پستان بدانید</a:t>
            </a:r>
            <a:endParaRPr lang="en-US" b="1" dirty="0">
              <a:solidFill>
                <a:schemeClr val="accent4">
                  <a:lumMod val="75000"/>
                </a:schemeClr>
              </a:solidFill>
              <a:latin typeface="AP Yekan bold" pitchFamily="2" charset="-78"/>
              <a:cs typeface="AP Yekan bold"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592763"/>
          </a:xfrm>
        </p:spPr>
        <p:txBody>
          <a:bodyPr>
            <a:normAutofit fontScale="92500" lnSpcReduction="20000"/>
          </a:bodyPr>
          <a:lstStyle/>
          <a:p>
            <a:pPr algn="just" rtl="1"/>
            <a:r>
              <a:rPr lang="ar-SA" dirty="0" smtClean="0">
                <a:cs typeface="B Koodak" pitchFamily="2" charset="-78"/>
              </a:rPr>
              <a:t>پستان‌ها در ناحیه قفسۀ سینه که دنده‌ها را می‌پوشانند قرار دارند. هر پستان از </a:t>
            </a:r>
            <a:r>
              <a:rPr lang="fa-IR" dirty="0" smtClean="0">
                <a:cs typeface="B Koodak" pitchFamily="2" charset="-78"/>
              </a:rPr>
              <a:t>۱۵</a:t>
            </a:r>
            <a:r>
              <a:rPr lang="ar-SA" dirty="0" smtClean="0">
                <a:cs typeface="B Koodak" pitchFamily="2" charset="-78"/>
              </a:rPr>
              <a:t> تا </a:t>
            </a:r>
            <a:r>
              <a:rPr lang="fa-IR" dirty="0" smtClean="0">
                <a:cs typeface="B Koodak" pitchFamily="2" charset="-78"/>
              </a:rPr>
              <a:t>۲۰</a:t>
            </a:r>
            <a:r>
              <a:rPr lang="ar-SA" dirty="0" smtClean="0">
                <a:cs typeface="B Koodak" pitchFamily="2" charset="-78"/>
              </a:rPr>
              <a:t> لوب  تشکیل شده، که هر کدام از این لوب‌‌‌‌‌‌‌ها لوبول‌‌‌‌‌‌‌های ریز‌‌‌‌‌‌‌تری دارند. لوبول‌‌‌‌‌‌‌ها هم شامل غده‌های  ریزی هستند که می‌‌‌‌‌‌‌توانند شیر تولید کنند. بعد از تولد نوزاد، شیر از لوبول‌‌‌‌‌‌‌ها به لوله‌های نازکی به نام مجاری شیری می‌ریزد و به نوک پستان می‌‌‌‌‌‌‌رسد. نوک پستان در مرکز ناحیه تیره رنگی از پوست به‌نام هالة پستان قرار دارد. بین لوبول‌‌‌‌‌‌‌ها و مجاری شیری را چربی و بافت فیبروز پرکرده است.</a:t>
            </a:r>
            <a:endParaRPr lang="en-US" dirty="0" smtClean="0">
              <a:cs typeface="B Koodak" pitchFamily="2" charset="-78"/>
            </a:endParaRPr>
          </a:p>
          <a:p>
            <a:pPr algn="just" rtl="1"/>
            <a:r>
              <a:rPr lang="ar-SA" dirty="0" smtClean="0">
                <a:cs typeface="B Koodak" pitchFamily="2" charset="-78"/>
              </a:rPr>
              <a:t>در پستان همچنین عروق لنفاوی هم وجود دارند، که این رگ‌‌‌‌‌‌‌ها به اندام گرد و کوچکی به‌نام غدد لنفاوی منتهی می‌‌‌‌‌‌‌شوند. دسته‌‌‌‌‌‌‌های غدد لنفاوی نزدیک پستان درزیر بغل ، بالای استخوان ترقوه و در قفسۀ سینه پشت پستان قرار دارند. غدد لنفاوی باکتری‌ها، سلول‌های سرطانی و هر مادۀ مضر دیگری را به خود جذب می‌کنند.</a:t>
            </a:r>
            <a:endParaRPr lang="en-US" dirty="0" smtClean="0">
              <a:cs typeface="B Koodak" pitchFamily="2" charset="-78"/>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solidFill>
                  <a:schemeClr val="accent2">
                    <a:lumMod val="75000"/>
                  </a:schemeClr>
                </a:solidFill>
                <a:cs typeface="B Titr" pitchFamily="2" charset="-78"/>
              </a:rPr>
              <a:t>عوامل افزایش خطر ابتلا به سرطان پستان </a:t>
            </a:r>
            <a:r>
              <a:rPr lang="ar-SA" b="1" dirty="0" smtClean="0"/>
              <a:t> </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SA" dirty="0" smtClean="0">
                <a:solidFill>
                  <a:schemeClr val="accent1">
                    <a:lumMod val="50000"/>
                  </a:schemeClr>
                </a:solidFill>
                <a:cs typeface="B Koodak" pitchFamily="2" charset="-78"/>
              </a:rPr>
              <a:t>کسی علت دقیق سرطان پستان را نمی‌‌‌‌‌‌‌داند. پزشک‌‌‌‌‌‌‌ها هم معمولاً نمی‌‌‌‌‌‌‌توانند توضیح دهند که چرا زنی به سرطان پستان مبتلا می‌‌‌‌‌‌‌شود و زن دیگری نمی‌‌‌‌‌‌‌شود. آنها فقط می‌‌‌‌‌‌‌دانند که ضربه خوردن، کبود شدن، یا لمس پستان باعث بروز سرطان پستان نمی‌‌‌‌‌‌‌شود، و دیگر اینکه سرطان پستان مُـسری نیست یعنی کسی از کسی سرطان پستان نمی‌‌‌‌‌‌‌گیرد.</a:t>
            </a:r>
            <a:endParaRPr lang="en-US" dirty="0" smtClean="0">
              <a:solidFill>
                <a:schemeClr val="accent1">
                  <a:lumMod val="50000"/>
                </a:schemeClr>
              </a:solidFill>
              <a:cs typeface="B Koodak" pitchFamily="2" charset="-78"/>
            </a:endParaRPr>
          </a:p>
          <a:p>
            <a:pPr algn="r" rtl="1"/>
            <a:r>
              <a:rPr lang="ar-SA" dirty="0" smtClean="0">
                <a:solidFill>
                  <a:schemeClr val="accent1">
                    <a:lumMod val="50000"/>
                  </a:schemeClr>
                </a:solidFill>
                <a:cs typeface="B Koodak" pitchFamily="2" charset="-78"/>
              </a:rPr>
              <a:t>بنابر تحقیقات، احتمال ابتلا به سرطان پستان در زنانی که بعضی عوامل خطرزا را دارند، بیش‌تر از زنان دیگر است. عامل خطرزا به چیزی می‌گویند که احتمال بروز یک بیماری را بالا ببرد.</a:t>
            </a:r>
            <a:endParaRPr lang="en-US" dirty="0" smtClean="0">
              <a:solidFill>
                <a:schemeClr val="accent1">
                  <a:lumMod val="50000"/>
                </a:schemeClr>
              </a:solidFill>
              <a:cs typeface="B Koodak" pitchFamily="2" charset="-78"/>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660066"/>
                </a:solidFill>
                <a:cs typeface="B Titr" pitchFamily="2" charset="-78"/>
              </a:rPr>
              <a:t>عوامل خطرزای سرطان پستان </a:t>
            </a:r>
            <a:endParaRPr lang="en-US" dirty="0">
              <a:solidFill>
                <a:srgbClr val="660066"/>
              </a:solidFill>
              <a:cs typeface="B Titr" pitchFamily="2" charset="-78"/>
            </a:endParaRPr>
          </a:p>
        </p:txBody>
      </p:sp>
      <p:sp>
        <p:nvSpPr>
          <p:cNvPr id="3" name="Content Placeholder 2"/>
          <p:cNvSpPr>
            <a:spLocks noGrp="1"/>
          </p:cNvSpPr>
          <p:nvPr>
            <p:ph idx="1"/>
          </p:nvPr>
        </p:nvSpPr>
        <p:spPr/>
        <p:txBody>
          <a:bodyPr/>
          <a:lstStyle/>
          <a:p>
            <a:pPr algn="r" rtl="1"/>
            <a:r>
              <a:rPr lang="ar-SA" dirty="0" smtClean="0"/>
              <a:t> </a:t>
            </a:r>
            <a:r>
              <a:rPr lang="ar-SA" dirty="0" smtClean="0">
                <a:solidFill>
                  <a:srgbClr val="000066"/>
                </a:solidFill>
                <a:cs typeface="B Koodak" pitchFamily="2" charset="-78"/>
              </a:rPr>
              <a:t>  سن: احتمال ابتلا به سرطان پستان با بالا رفتن سن زن بیش‌تر می‌‌‌‌‌‌‌شود. بیش‌تر موارد ابتلا به سرطان پستان در </a:t>
            </a:r>
            <a:r>
              <a:rPr lang="fa-IR" dirty="0" smtClean="0">
                <a:solidFill>
                  <a:srgbClr val="000066"/>
                </a:solidFill>
                <a:cs typeface="B Koodak" pitchFamily="2" charset="-78"/>
              </a:rPr>
              <a:t> </a:t>
            </a:r>
            <a:r>
              <a:rPr lang="ar-SA" dirty="0" smtClean="0">
                <a:solidFill>
                  <a:srgbClr val="000066"/>
                </a:solidFill>
                <a:cs typeface="B Koodak" pitchFamily="2" charset="-78"/>
              </a:rPr>
              <a:t>زنان بالای </a:t>
            </a:r>
            <a:r>
              <a:rPr lang="fa-IR" dirty="0" smtClean="0">
                <a:solidFill>
                  <a:srgbClr val="000066"/>
                </a:solidFill>
                <a:cs typeface="B Koodak" pitchFamily="2" charset="-78"/>
              </a:rPr>
              <a:t>۶۰</a:t>
            </a:r>
            <a:r>
              <a:rPr lang="ar-SA" dirty="0" smtClean="0">
                <a:solidFill>
                  <a:srgbClr val="000066"/>
                </a:solidFill>
                <a:cs typeface="B Koodak" pitchFamily="2" charset="-78"/>
              </a:rPr>
              <a:t> سال پیش می‌‌‌‌‌‌‌آید.</a:t>
            </a:r>
            <a:r>
              <a:rPr lang="fa-IR" dirty="0" smtClean="0">
                <a:solidFill>
                  <a:srgbClr val="000066"/>
                </a:solidFill>
                <a:cs typeface="B Koodak" pitchFamily="2" charset="-78"/>
              </a:rPr>
              <a:t> </a:t>
            </a:r>
          </a:p>
          <a:p>
            <a:pPr algn="r" rtl="1"/>
            <a:r>
              <a:rPr lang="fa-IR" dirty="0" smtClean="0">
                <a:solidFill>
                  <a:srgbClr val="000066"/>
                </a:solidFill>
                <a:cs typeface="B Koodak" pitchFamily="2" charset="-78"/>
              </a:rPr>
              <a:t>پس از سن 50 سال به بعد روی معاینات روتین سینه که در پایگاه های بهداشتی انجام میشود و خدمات غربالگری تشخیصی حساس باشیم .</a:t>
            </a:r>
            <a:endParaRPr lang="en-US" dirty="0" smtClean="0">
              <a:solidFill>
                <a:srgbClr val="000066"/>
              </a:solidFill>
              <a:cs typeface="B Koodak" pitchFamily="2" charset="-78"/>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660066"/>
                </a:solidFill>
                <a:cs typeface="B Titr" pitchFamily="2" charset="-78"/>
              </a:rPr>
              <a:t>عوامل خطرزای سرطان پستان</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SA" dirty="0" smtClean="0"/>
              <a:t>   </a:t>
            </a:r>
            <a:r>
              <a:rPr lang="ar-SA" sz="2800" dirty="0" smtClean="0">
                <a:cs typeface="B Koodak" pitchFamily="2" charset="-78"/>
              </a:rPr>
              <a:t> </a:t>
            </a:r>
            <a:r>
              <a:rPr lang="ar-SA" sz="2800" dirty="0" smtClean="0">
                <a:solidFill>
                  <a:srgbClr val="C00000"/>
                </a:solidFill>
                <a:cs typeface="B Koodak" pitchFamily="2" charset="-78"/>
              </a:rPr>
              <a:t>سابقۀ فردیِ ابتلا به سرطان پستان </a:t>
            </a:r>
            <a:r>
              <a:rPr lang="ar-SA" sz="2800" dirty="0" smtClean="0">
                <a:cs typeface="B Koodak" pitchFamily="2" charset="-78"/>
              </a:rPr>
              <a:t>: </a:t>
            </a:r>
            <a:r>
              <a:rPr lang="ar-SA" sz="2800" dirty="0" smtClean="0">
                <a:solidFill>
                  <a:schemeClr val="accent1">
                    <a:lumMod val="50000"/>
                  </a:schemeClr>
                </a:solidFill>
                <a:cs typeface="B Koodak" pitchFamily="2" charset="-78"/>
              </a:rPr>
              <a:t>زنی که پیش از این در یک پستان سرطان داشته، برای ابتلا به سرطان در پستان دیگر خطر بیش‌تری او را تهدید می‌‌‌‌‌‌‌کند.</a:t>
            </a:r>
            <a:endParaRPr lang="en-US" sz="2800" dirty="0" smtClean="0">
              <a:solidFill>
                <a:schemeClr val="accent1">
                  <a:lumMod val="50000"/>
                </a:schemeClr>
              </a:solidFill>
              <a:cs typeface="B Koodak" pitchFamily="2" charset="-78"/>
            </a:endParaRPr>
          </a:p>
          <a:p>
            <a:pPr algn="just" rtl="1"/>
            <a:r>
              <a:rPr lang="ar-SA" sz="2800" dirty="0" smtClean="0">
                <a:cs typeface="B Koodak" pitchFamily="2" charset="-78"/>
              </a:rPr>
              <a:t>    </a:t>
            </a:r>
            <a:r>
              <a:rPr lang="ar-SA" sz="2800" dirty="0" smtClean="0">
                <a:solidFill>
                  <a:srgbClr val="C00000"/>
                </a:solidFill>
                <a:cs typeface="B Koodak" pitchFamily="2" charset="-78"/>
              </a:rPr>
              <a:t>سابقۀ خانوادگی</a:t>
            </a:r>
            <a:r>
              <a:rPr lang="ar-SA" sz="2800" dirty="0" smtClean="0">
                <a:cs typeface="B Koodak" pitchFamily="2" charset="-78"/>
              </a:rPr>
              <a:t>: </a:t>
            </a:r>
            <a:r>
              <a:rPr lang="ar-SA" sz="2800" dirty="0" smtClean="0">
                <a:solidFill>
                  <a:schemeClr val="accent1">
                    <a:lumMod val="50000"/>
                  </a:schemeClr>
                </a:solidFill>
                <a:cs typeface="B Koodak" pitchFamily="2" charset="-78"/>
              </a:rPr>
              <a:t>اگر مادر، خواهر، و یا دختر زنی در گذشته سرطان پستان داشته باشد، خطر ابتلای وی به سرطان پستان بیش‌تر است. این خطر در صورتی‌‌‌‌‌‌‌که آن عضو خانواده پیش از چهل سالگی به سرطان پستان مبتلا شده باشد بیش‌تر است. سابقۀ سرطان پستان در سایر افراد فامیل (چه خانوادة مادری و چه خانواده پدری) هم، خطر ابتلای زن را بالا می‌‌‌‌‌‌‌برد. </a:t>
            </a:r>
            <a:endParaRPr lang="fa-IR" sz="2800" dirty="0" smtClean="0">
              <a:solidFill>
                <a:schemeClr val="accent1">
                  <a:lumMod val="50000"/>
                </a:schemeClr>
              </a:solidFill>
              <a:cs typeface="B Koodak" pitchFamily="2" charset="-78"/>
            </a:endParaRPr>
          </a:p>
          <a:p>
            <a:pPr algn="just" rtl="1"/>
            <a:r>
              <a:rPr lang="fa-IR" sz="3000" dirty="0" smtClean="0">
                <a:solidFill>
                  <a:srgbClr val="800080"/>
                </a:solidFill>
                <a:cs typeface="B Koodak" pitchFamily="2" charset="-78"/>
              </a:rPr>
              <a:t>مهم</a:t>
            </a:r>
            <a:r>
              <a:rPr lang="fa-IR" sz="2800" dirty="0" smtClean="0">
                <a:cs typeface="B Koodak" pitchFamily="2" charset="-78"/>
              </a:rPr>
              <a:t> : </a:t>
            </a:r>
            <a:r>
              <a:rPr lang="fa-IR" sz="2800" dirty="0" smtClean="0">
                <a:solidFill>
                  <a:srgbClr val="C00000"/>
                </a:solidFill>
                <a:cs typeface="B Koodak" pitchFamily="2" charset="-78"/>
              </a:rPr>
              <a:t>5</a:t>
            </a:r>
            <a:r>
              <a:rPr lang="fa-IR" sz="2800" dirty="0" smtClean="0">
                <a:cs typeface="B Koodak" pitchFamily="2" charset="-78"/>
              </a:rPr>
              <a:t> تا </a:t>
            </a:r>
            <a:r>
              <a:rPr lang="fa-IR" sz="2800" b="1" dirty="0" smtClean="0">
                <a:solidFill>
                  <a:srgbClr val="C00000"/>
                </a:solidFill>
                <a:cs typeface="B Koodak" pitchFamily="2" charset="-78"/>
              </a:rPr>
              <a:t>10</a:t>
            </a:r>
            <a:r>
              <a:rPr lang="fa-IR" sz="2800" dirty="0" smtClean="0">
                <a:cs typeface="B Koodak" pitchFamily="2" charset="-78"/>
              </a:rPr>
              <a:t> </a:t>
            </a:r>
            <a:r>
              <a:rPr lang="fa-IR" sz="2800" dirty="0" smtClean="0">
                <a:solidFill>
                  <a:schemeClr val="accent1">
                    <a:lumMod val="50000"/>
                  </a:schemeClr>
                </a:solidFill>
                <a:cs typeface="B Koodak" pitchFamily="2" charset="-78"/>
              </a:rPr>
              <a:t>درصد افراد به صورت ارثی به سرطان پستان مبتلا میشوند .</a:t>
            </a:r>
            <a:endParaRPr lang="en-US" sz="2800" dirty="0">
              <a:solidFill>
                <a:schemeClr val="accent1">
                  <a:lumMod val="50000"/>
                </a:schemeClr>
              </a:solidFill>
              <a:cs typeface="B Koodak"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660066"/>
                </a:solidFill>
                <a:cs typeface="B Titr" pitchFamily="2" charset="-78"/>
              </a:rPr>
              <a:t>عوامل خطرزای سرطان پستان</a:t>
            </a:r>
            <a:endParaRPr lang="en-US" dirty="0"/>
          </a:p>
        </p:txBody>
      </p:sp>
      <p:sp>
        <p:nvSpPr>
          <p:cNvPr id="3" name="Content Placeholder 2"/>
          <p:cNvSpPr>
            <a:spLocks noGrp="1"/>
          </p:cNvSpPr>
          <p:nvPr>
            <p:ph idx="1"/>
          </p:nvPr>
        </p:nvSpPr>
        <p:spPr/>
        <p:txBody>
          <a:bodyPr>
            <a:normAutofit fontScale="62500" lnSpcReduction="20000"/>
          </a:bodyPr>
          <a:lstStyle/>
          <a:p>
            <a:pPr algn="r">
              <a:buNone/>
            </a:pPr>
            <a:r>
              <a:rPr lang="ar-SA" dirty="0" smtClean="0"/>
              <a:t>•   </a:t>
            </a:r>
            <a:r>
              <a:rPr lang="ar-SA" sz="2800" dirty="0" smtClean="0">
                <a:solidFill>
                  <a:srgbClr val="C00000"/>
                </a:solidFill>
                <a:cs typeface="B Koodak" pitchFamily="2" charset="-78"/>
              </a:rPr>
              <a:t> تغییرات ویژه در پستان </a:t>
            </a:r>
            <a:r>
              <a:rPr lang="ar-SA" sz="2800" dirty="0" smtClean="0">
                <a:cs typeface="B Koodak" pitchFamily="2" charset="-78"/>
              </a:rPr>
              <a:t>: </a:t>
            </a:r>
            <a:r>
              <a:rPr lang="ar-SA" sz="2800" dirty="0" smtClean="0">
                <a:solidFill>
                  <a:schemeClr val="accent3">
                    <a:lumMod val="50000"/>
                  </a:schemeClr>
                </a:solidFill>
                <a:cs typeface="B Koodak" pitchFamily="2" charset="-78"/>
              </a:rPr>
              <a:t>بعضی از زنان سلول‌‌‌‌‌‌‌هایی در پستان خود دارند که زیر میکروسکوپ غیرعادی به‌نظر می‌‌‌‌‌‌‌آیند. داشتن انواع خاصی از این موارد غیرعادی هایپرپلازی آتیپیک  و کارسینوم درجای لوبولار خطر ابتلا به سرطان پستان را افزایش می‌‌‌‌‌‌‌دهند.</a:t>
            </a:r>
            <a:endParaRPr lang="en-US" sz="2800" dirty="0" smtClean="0">
              <a:solidFill>
                <a:schemeClr val="accent3">
                  <a:lumMod val="50000"/>
                </a:schemeClr>
              </a:solidFill>
              <a:cs typeface="B Koodak" pitchFamily="2" charset="-78"/>
            </a:endParaRPr>
          </a:p>
          <a:p>
            <a:pPr algn="r" rtl="1"/>
            <a:r>
              <a:rPr lang="ar-SA" b="1" dirty="0" smtClean="0">
                <a:solidFill>
                  <a:srgbClr val="C00000"/>
                </a:solidFill>
                <a:cs typeface="B Koodak" pitchFamily="2" charset="-78"/>
              </a:rPr>
              <a:t>سابقۀ باروری و یائسگی :</a:t>
            </a:r>
            <a:endParaRPr lang="en-US" b="1" dirty="0" smtClean="0">
              <a:solidFill>
                <a:srgbClr val="C00000"/>
              </a:solidFill>
              <a:cs typeface="B Koodak" pitchFamily="2" charset="-78"/>
            </a:endParaRPr>
          </a:p>
          <a:p>
            <a:pPr algn="r" rtl="1"/>
            <a:r>
              <a:rPr lang="ar-SA" dirty="0" smtClean="0">
                <a:solidFill>
                  <a:schemeClr val="accent3">
                    <a:lumMod val="50000"/>
                  </a:schemeClr>
                </a:solidFill>
                <a:cs typeface="B Koodak" pitchFamily="2" charset="-78"/>
              </a:rPr>
              <a:t>   هر چقدر سن زن هنگام زایمان اول بالاتر باشد، احتمال ابتلای وی به سرطان پستان هم بیش‌تر است.</a:t>
            </a:r>
            <a:endParaRPr lang="en-US" dirty="0" smtClean="0">
              <a:solidFill>
                <a:schemeClr val="accent3">
                  <a:lumMod val="50000"/>
                </a:schemeClr>
              </a:solidFill>
              <a:cs typeface="B Koodak" pitchFamily="2" charset="-78"/>
            </a:endParaRPr>
          </a:p>
          <a:p>
            <a:pPr algn="r" rtl="1"/>
            <a:r>
              <a:rPr lang="ar-SA" dirty="0" smtClean="0">
                <a:solidFill>
                  <a:schemeClr val="accent3">
                    <a:lumMod val="50000"/>
                  </a:schemeClr>
                </a:solidFill>
                <a:cs typeface="B Koodak" pitchFamily="2" charset="-78"/>
              </a:rPr>
              <a:t>   زنانی که اولین بار قبل از دوازده سالگی قاعده شده باشند برای ابتلا به سرطان پستان در معرض خطر بیش‌تری هستند.</a:t>
            </a:r>
            <a:endParaRPr lang="en-US" dirty="0" smtClean="0">
              <a:solidFill>
                <a:schemeClr val="accent3">
                  <a:lumMod val="50000"/>
                </a:schemeClr>
              </a:solidFill>
              <a:cs typeface="B Koodak" pitchFamily="2" charset="-78"/>
            </a:endParaRPr>
          </a:p>
          <a:p>
            <a:pPr algn="r" rtl="1"/>
            <a:r>
              <a:rPr lang="ar-SA" dirty="0" smtClean="0">
                <a:solidFill>
                  <a:schemeClr val="accent3">
                    <a:lumMod val="50000"/>
                  </a:schemeClr>
                </a:solidFill>
                <a:cs typeface="B Koodak" pitchFamily="2" charset="-78"/>
              </a:rPr>
              <a:t>    در زنانی که بالاتر از سن </a:t>
            </a:r>
            <a:r>
              <a:rPr lang="fa-IR" dirty="0" smtClean="0">
                <a:solidFill>
                  <a:schemeClr val="accent3">
                    <a:lumMod val="50000"/>
                  </a:schemeClr>
                </a:solidFill>
                <a:cs typeface="B Koodak" pitchFamily="2" charset="-78"/>
              </a:rPr>
              <a:t>۵۵</a:t>
            </a:r>
            <a:r>
              <a:rPr lang="ar-SA" dirty="0" smtClean="0">
                <a:solidFill>
                  <a:schemeClr val="accent3">
                    <a:lumMod val="50000"/>
                  </a:schemeClr>
                </a:solidFill>
                <a:cs typeface="B Koodak" pitchFamily="2" charset="-78"/>
              </a:rPr>
              <a:t> سالگی یائسه می‌‌‌‌‌‌‌شوند خطر ابتلا به سرطان پستان بیش‌تر است.</a:t>
            </a:r>
            <a:endParaRPr lang="en-US" dirty="0" smtClean="0">
              <a:solidFill>
                <a:schemeClr val="accent3">
                  <a:lumMod val="50000"/>
                </a:schemeClr>
              </a:solidFill>
              <a:cs typeface="B Koodak" pitchFamily="2" charset="-78"/>
            </a:endParaRPr>
          </a:p>
          <a:p>
            <a:pPr algn="r" rtl="1"/>
            <a:r>
              <a:rPr lang="ar-SA" dirty="0" smtClean="0">
                <a:solidFill>
                  <a:schemeClr val="accent3">
                    <a:lumMod val="50000"/>
                  </a:schemeClr>
                </a:solidFill>
                <a:cs typeface="B Koodak" pitchFamily="2" charset="-78"/>
              </a:rPr>
              <a:t>    در زنانی که هرگز بچه‌دار نشده‌اند خطر ابتلا به سرطان پستان بیش‌تر است.</a:t>
            </a:r>
            <a:endParaRPr lang="en-US" dirty="0" smtClean="0">
              <a:solidFill>
                <a:schemeClr val="accent3">
                  <a:lumMod val="50000"/>
                </a:schemeClr>
              </a:solidFill>
              <a:cs typeface="B Koodak" pitchFamily="2" charset="-78"/>
            </a:endParaRPr>
          </a:p>
          <a:p>
            <a:pPr algn="r" rtl="1"/>
            <a:r>
              <a:rPr lang="ar-SA" dirty="0" smtClean="0">
                <a:solidFill>
                  <a:schemeClr val="accent3">
                    <a:lumMod val="50000"/>
                  </a:schemeClr>
                </a:solidFill>
                <a:cs typeface="B Koodak" pitchFamily="2" charset="-78"/>
              </a:rPr>
              <a:t>   زنانی که پس از یائسگی تحت هورمون‌درمانی یائسگی با استروژن به‌‌‌‌‌‌‌علاوه پروژستین باشند، در معرض خطر بیش‌تری هستند.</a:t>
            </a:r>
            <a:endParaRPr lang="en-US" dirty="0" smtClean="0">
              <a:solidFill>
                <a:schemeClr val="accent3">
                  <a:lumMod val="50000"/>
                </a:schemeClr>
              </a:solidFill>
              <a:cs typeface="B Koodak" pitchFamily="2" charset="-78"/>
            </a:endParaRPr>
          </a:p>
          <a:p>
            <a:pPr algn="r" rtl="1"/>
            <a:r>
              <a:rPr lang="ar-SA" dirty="0" smtClean="0">
                <a:cs typeface="B Koodak" pitchFamily="2" charset="-78"/>
              </a:rPr>
              <a:t>  </a:t>
            </a:r>
            <a:r>
              <a:rPr lang="fa-IR" dirty="0" smtClean="0">
                <a:solidFill>
                  <a:srgbClr val="C00000"/>
                </a:solidFill>
                <a:cs typeface="B Koodak" pitchFamily="2" charset="-78"/>
              </a:rPr>
              <a:t>مهم :</a:t>
            </a:r>
            <a:r>
              <a:rPr lang="ar-SA" dirty="0" smtClean="0">
                <a:solidFill>
                  <a:srgbClr val="C00000"/>
                </a:solidFill>
                <a:cs typeface="B Koodak" pitchFamily="2" charset="-78"/>
              </a:rPr>
              <a:t> </a:t>
            </a:r>
            <a:r>
              <a:rPr lang="ar-SA" dirty="0" smtClean="0">
                <a:cs typeface="B Koodak" pitchFamily="2" charset="-78"/>
              </a:rPr>
              <a:t> </a:t>
            </a:r>
            <a:r>
              <a:rPr lang="ar-SA" dirty="0" smtClean="0">
                <a:solidFill>
                  <a:srgbClr val="000066"/>
                </a:solidFill>
                <a:cs typeface="B Koodak" pitchFamily="2" charset="-78"/>
              </a:rPr>
              <a:t>بنابر مطالعات گسترده، هیچ ارتباطی بین سقط جنین یا حاملگی ناموفق با سرطان پستان وجود ندارد.</a:t>
            </a:r>
            <a:endParaRPr lang="en-US" dirty="0" smtClean="0">
              <a:solidFill>
                <a:srgbClr val="000066"/>
              </a:solidFill>
              <a:cs typeface="B Koodak" pitchFamily="2" charset="-78"/>
            </a:endParaRPr>
          </a:p>
          <a:p>
            <a:pPr algn="r" rtl="1"/>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660066"/>
                </a:solidFill>
                <a:cs typeface="B Titr" pitchFamily="2" charset="-78"/>
              </a:rPr>
              <a:t>عوامل خطرزای سرطان پستان</a:t>
            </a:r>
            <a:endParaRPr lang="en-US" dirty="0"/>
          </a:p>
        </p:txBody>
      </p:sp>
      <p:sp>
        <p:nvSpPr>
          <p:cNvPr id="3" name="Content Placeholder 2"/>
          <p:cNvSpPr>
            <a:spLocks noGrp="1"/>
          </p:cNvSpPr>
          <p:nvPr>
            <p:ph idx="1"/>
          </p:nvPr>
        </p:nvSpPr>
        <p:spPr/>
        <p:txBody>
          <a:bodyPr>
            <a:normAutofit fontScale="70000" lnSpcReduction="20000"/>
          </a:bodyPr>
          <a:lstStyle/>
          <a:p>
            <a:pPr algn="r" rtl="1"/>
            <a:r>
              <a:rPr lang="ar-SA" dirty="0" smtClean="0"/>
              <a:t>   </a:t>
            </a:r>
            <a:r>
              <a:rPr lang="ar-SA" dirty="0" smtClean="0">
                <a:cs typeface="B Koodak" pitchFamily="2" charset="-78"/>
              </a:rPr>
              <a:t> </a:t>
            </a:r>
            <a:r>
              <a:rPr lang="ar-SA" dirty="0" smtClean="0">
                <a:solidFill>
                  <a:srgbClr val="C00000"/>
                </a:solidFill>
                <a:cs typeface="B Koodak" pitchFamily="2" charset="-78"/>
              </a:rPr>
              <a:t>نژاد</a:t>
            </a:r>
            <a:r>
              <a:rPr lang="ar-SA" dirty="0" smtClean="0">
                <a:solidFill>
                  <a:schemeClr val="accent3">
                    <a:lumMod val="50000"/>
                  </a:schemeClr>
                </a:solidFill>
                <a:cs typeface="B Koodak" pitchFamily="2" charset="-78"/>
              </a:rPr>
              <a:t>: بروز سرطان پستان در زنان سفیدپوست بیش‌تر از زنان لاتین تبار، آسیایی، یا آفریقایی است.</a:t>
            </a:r>
            <a:endParaRPr lang="en-US" dirty="0" smtClean="0">
              <a:solidFill>
                <a:schemeClr val="accent3">
                  <a:lumMod val="50000"/>
                </a:schemeClr>
              </a:solidFill>
              <a:cs typeface="B Koodak" pitchFamily="2" charset="-78"/>
            </a:endParaRPr>
          </a:p>
          <a:p>
            <a:pPr algn="r" rtl="1"/>
            <a:r>
              <a:rPr lang="ar-SA" dirty="0" smtClean="0">
                <a:cs typeface="B Koodak" pitchFamily="2" charset="-78"/>
              </a:rPr>
              <a:t>   </a:t>
            </a:r>
            <a:r>
              <a:rPr lang="ar-SA" dirty="0" smtClean="0">
                <a:solidFill>
                  <a:srgbClr val="C00000"/>
                </a:solidFill>
                <a:cs typeface="B Koodak" pitchFamily="2" charset="-78"/>
              </a:rPr>
              <a:t> پرتودرمانی قفسۀ سینه : </a:t>
            </a:r>
            <a:r>
              <a:rPr lang="ar-SA" dirty="0" smtClean="0">
                <a:solidFill>
                  <a:schemeClr val="accent3">
                    <a:lumMod val="50000"/>
                  </a:schemeClr>
                </a:solidFill>
                <a:cs typeface="B Koodak" pitchFamily="2" charset="-78"/>
              </a:rPr>
              <a:t>زنانی که زیر سی سالگی در قفسۀ سینه پرتودرمانی شده‌اند (از جمله خود پستان‌‌‌‌‌‌‌ها) در معرض خطر بیش‌تری هستند. این مورد شامل زنانی هم می‌شود که جهت </a:t>
            </a:r>
            <a:r>
              <a:rPr lang="ar-SA" dirty="0" smtClean="0">
                <a:solidFill>
                  <a:srgbClr val="C00000"/>
                </a:solidFill>
                <a:cs typeface="B Koodak" pitchFamily="2" charset="-78"/>
              </a:rPr>
              <a:t>لنفوم هوچکین </a:t>
            </a:r>
            <a:r>
              <a:rPr lang="ar-SA" dirty="0" smtClean="0">
                <a:solidFill>
                  <a:schemeClr val="accent3">
                    <a:lumMod val="50000"/>
                  </a:schemeClr>
                </a:solidFill>
                <a:cs typeface="B Koodak" pitchFamily="2" charset="-78"/>
              </a:rPr>
              <a:t>پرتو درمانی شده‌اند.</a:t>
            </a:r>
            <a:endParaRPr lang="en-US" dirty="0" smtClean="0">
              <a:solidFill>
                <a:schemeClr val="accent3">
                  <a:lumMod val="50000"/>
                </a:schemeClr>
              </a:solidFill>
              <a:cs typeface="B Koodak" pitchFamily="2" charset="-78"/>
            </a:endParaRPr>
          </a:p>
          <a:p>
            <a:pPr algn="r" rtl="1"/>
            <a:r>
              <a:rPr lang="ar-SA" dirty="0" smtClean="0">
                <a:cs typeface="B Koodak" pitchFamily="2" charset="-78"/>
              </a:rPr>
              <a:t>   </a:t>
            </a:r>
            <a:r>
              <a:rPr lang="ar-SA" dirty="0" smtClean="0">
                <a:solidFill>
                  <a:srgbClr val="C00000"/>
                </a:solidFill>
                <a:cs typeface="B Koodak" pitchFamily="2" charset="-78"/>
              </a:rPr>
              <a:t>وجود نسج متراکم پستان در ماموگرافی </a:t>
            </a:r>
            <a:r>
              <a:rPr lang="ar-SA" dirty="0" smtClean="0">
                <a:cs typeface="B Koodak" pitchFamily="2" charset="-78"/>
              </a:rPr>
              <a:t>: </a:t>
            </a:r>
            <a:r>
              <a:rPr lang="ar-SA" dirty="0" smtClean="0">
                <a:solidFill>
                  <a:schemeClr val="tx2">
                    <a:lumMod val="50000"/>
                  </a:schemeClr>
                </a:solidFill>
                <a:cs typeface="B Koodak" pitchFamily="2" charset="-78"/>
              </a:rPr>
              <a:t>بافت پستان گاه متراکم و یا پرچربی است. زنان مسن‌‌‌‌‌‌‌تری که ماموگرافی آنها تراکم بیش‌تری را نشان دهد، در معرض خطر بیش‌تری هستند.</a:t>
            </a:r>
            <a:endParaRPr lang="en-US" dirty="0" smtClean="0">
              <a:solidFill>
                <a:schemeClr val="tx2">
                  <a:lumMod val="50000"/>
                </a:schemeClr>
              </a:solidFill>
              <a:cs typeface="B Koodak" pitchFamily="2" charset="-78"/>
            </a:endParaRPr>
          </a:p>
          <a:p>
            <a:pPr algn="r" rtl="1"/>
            <a:r>
              <a:rPr lang="ar-SA" dirty="0" smtClean="0">
                <a:cs typeface="B Koodak" pitchFamily="2" charset="-78"/>
              </a:rPr>
              <a:t>   </a:t>
            </a:r>
            <a:r>
              <a:rPr lang="ar-SA" dirty="0" smtClean="0">
                <a:solidFill>
                  <a:srgbClr val="C00000"/>
                </a:solidFill>
                <a:cs typeface="B Koodak" pitchFamily="2" charset="-78"/>
              </a:rPr>
              <a:t>مصرف هورمونهای استروژن و پروژسترون </a:t>
            </a:r>
            <a:r>
              <a:rPr lang="ar-SA" dirty="0" smtClean="0">
                <a:cs typeface="B Koodak" pitchFamily="2" charset="-78"/>
              </a:rPr>
              <a:t>: </a:t>
            </a:r>
            <a:r>
              <a:rPr lang="ar-SA" dirty="0" smtClean="0">
                <a:solidFill>
                  <a:srgbClr val="666633"/>
                </a:solidFill>
                <a:cs typeface="B Koodak" pitchFamily="2" charset="-78"/>
              </a:rPr>
              <a:t>در حدود سال‌‌‌‌‌‌‌های </a:t>
            </a:r>
            <a:r>
              <a:rPr lang="fa-IR" dirty="0" smtClean="0">
                <a:solidFill>
                  <a:srgbClr val="666633"/>
                </a:solidFill>
                <a:cs typeface="B Koodak" pitchFamily="2" charset="-78"/>
              </a:rPr>
              <a:t>۱۹۴۰</a:t>
            </a:r>
            <a:r>
              <a:rPr lang="ar-SA" dirty="0" smtClean="0">
                <a:solidFill>
                  <a:srgbClr val="666633"/>
                </a:solidFill>
                <a:cs typeface="B Koodak" pitchFamily="2" charset="-78"/>
              </a:rPr>
              <a:t> تا </a:t>
            </a:r>
            <a:r>
              <a:rPr lang="fa-IR" dirty="0" smtClean="0">
                <a:solidFill>
                  <a:srgbClr val="666633"/>
                </a:solidFill>
                <a:cs typeface="B Koodak" pitchFamily="2" charset="-78"/>
              </a:rPr>
              <a:t>۱۹۷۱</a:t>
            </a:r>
            <a:r>
              <a:rPr lang="ar-SA" dirty="0" smtClean="0">
                <a:solidFill>
                  <a:srgbClr val="666633"/>
                </a:solidFill>
                <a:cs typeface="B Koodak" pitchFamily="2" charset="-78"/>
              </a:rPr>
              <a:t> میلادی در برخی از کشورها برای بعضی زنان باردار </a:t>
            </a:r>
            <a:r>
              <a:rPr lang="en-US" dirty="0" smtClean="0">
                <a:solidFill>
                  <a:srgbClr val="666633"/>
                </a:solidFill>
                <a:cs typeface="B Koodak" pitchFamily="2" charset="-78"/>
              </a:rPr>
              <a:t>DES</a:t>
            </a:r>
            <a:r>
              <a:rPr lang="ar-SA" dirty="0" smtClean="0">
                <a:solidFill>
                  <a:srgbClr val="666633"/>
                </a:solidFill>
                <a:cs typeface="B Koodak" pitchFamily="2" charset="-78"/>
              </a:rPr>
              <a:t> تجویز شد. (این دارو دیگر برای زنان باردار تجویز نمی‌‌‌‌‌‌‌شود.) زنانی که در طول بارداری از</a:t>
            </a:r>
            <a:r>
              <a:rPr lang="en-US" dirty="0" smtClean="0">
                <a:solidFill>
                  <a:srgbClr val="666633"/>
                </a:solidFill>
                <a:cs typeface="B Koodak" pitchFamily="2" charset="-78"/>
              </a:rPr>
              <a:t>DES</a:t>
            </a:r>
            <a:r>
              <a:rPr lang="ar-SA" dirty="0" smtClean="0">
                <a:solidFill>
                  <a:srgbClr val="666633"/>
                </a:solidFill>
                <a:cs typeface="B Koodak" pitchFamily="2" charset="-78"/>
              </a:rPr>
              <a:t> استفاده کرده باشند احتمال ابتلای آنها به سرطان پستان تا حد کمی افزایش پیدا می‌کند</a:t>
            </a:r>
            <a:r>
              <a:rPr lang="ar-SA" dirty="0" smtClean="0">
                <a:cs typeface="B Koodak" pitchFamily="2" charset="-78"/>
              </a:rPr>
              <a:t>. </a:t>
            </a:r>
            <a:endParaRPr lang="en-US" dirty="0" smtClean="0">
              <a:cs typeface="B Koodak" pitchFamily="2" charset="-78"/>
            </a:endParaRPr>
          </a:p>
          <a:p>
            <a:pPr algn="l" rtl="1"/>
            <a:endParaRPr lang="en-US" dirty="0">
              <a:cs typeface="B Koodak"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algn="r" rtl="1"/>
            <a:r>
              <a:rPr lang="ar-SA" dirty="0" smtClean="0"/>
              <a:t>   </a:t>
            </a:r>
            <a:r>
              <a:rPr lang="ar-SA" dirty="0" smtClean="0">
                <a:solidFill>
                  <a:srgbClr val="C00000"/>
                </a:solidFill>
                <a:cs typeface="B Koodak" pitchFamily="2" charset="-78"/>
              </a:rPr>
              <a:t> اضافه وزن یا چاقی مفرط پس از یائسگی </a:t>
            </a:r>
            <a:r>
              <a:rPr lang="ar-SA" dirty="0" smtClean="0">
                <a:solidFill>
                  <a:schemeClr val="accent5">
                    <a:lumMod val="50000"/>
                  </a:schemeClr>
                </a:solidFill>
                <a:cs typeface="B Koodak" pitchFamily="2" charset="-78"/>
              </a:rPr>
              <a:t>: احتمال ابتلا به سرطان پستان پس از یائسگی در زنانی که اضافه وزن دارند یا مبتلا به چاقی هستند بیش‌تر است.</a:t>
            </a:r>
            <a:endParaRPr lang="en-US" dirty="0" smtClean="0">
              <a:solidFill>
                <a:schemeClr val="accent5">
                  <a:lumMod val="50000"/>
                </a:schemeClr>
              </a:solidFill>
              <a:cs typeface="B Koodak" pitchFamily="2" charset="-78"/>
            </a:endParaRPr>
          </a:p>
          <a:p>
            <a:pPr algn="r" rtl="1"/>
            <a:r>
              <a:rPr lang="ar-SA" dirty="0" smtClean="0">
                <a:cs typeface="B Koodak" pitchFamily="2" charset="-78"/>
              </a:rPr>
              <a:t>  </a:t>
            </a:r>
            <a:r>
              <a:rPr lang="ar-SA" dirty="0" smtClean="0">
                <a:solidFill>
                  <a:srgbClr val="C00000"/>
                </a:solidFill>
                <a:cs typeface="B Koodak" pitchFamily="2" charset="-78"/>
              </a:rPr>
              <a:t> کمبود فعالیت بدنی (فیزیکی) </a:t>
            </a:r>
            <a:r>
              <a:rPr lang="ar-SA" dirty="0" smtClean="0">
                <a:cs typeface="B Koodak" pitchFamily="2" charset="-78"/>
              </a:rPr>
              <a:t>: </a:t>
            </a:r>
            <a:r>
              <a:rPr lang="ar-SA" dirty="0" smtClean="0">
                <a:solidFill>
                  <a:schemeClr val="accent5">
                    <a:lumMod val="50000"/>
                  </a:schemeClr>
                </a:solidFill>
                <a:cs typeface="B Koodak" pitchFamily="2" charset="-78"/>
              </a:rPr>
              <a:t>زنانی که در طول عمرشان فعالیت فیزیکی کم‌تری دارند احتمال ابتلای آنها به سرطان پستان بیش‌تر است. فعالیت بدنی همراه با جلوگیری از اضافه وزن و چاقی مفرط، خطر ابتلا را کاهش می‌دهد.</a:t>
            </a:r>
            <a:endParaRPr lang="en-US" dirty="0" smtClean="0">
              <a:solidFill>
                <a:schemeClr val="accent5">
                  <a:lumMod val="50000"/>
                </a:schemeClr>
              </a:solidFill>
              <a:cs typeface="B Koodak" pitchFamily="2" charset="-78"/>
            </a:endParaRPr>
          </a:p>
          <a:p>
            <a:pPr algn="r" rtl="1"/>
            <a:r>
              <a:rPr lang="ar-SA" dirty="0" smtClean="0">
                <a:cs typeface="B Koodak" pitchFamily="2" charset="-78"/>
              </a:rPr>
              <a:t>    </a:t>
            </a:r>
            <a:r>
              <a:rPr lang="ar-SA" dirty="0" smtClean="0">
                <a:solidFill>
                  <a:srgbClr val="C00000"/>
                </a:solidFill>
                <a:cs typeface="B Koodak" pitchFamily="2" charset="-78"/>
              </a:rPr>
              <a:t>مصرف نوشیدنی های الکلی </a:t>
            </a:r>
            <a:r>
              <a:rPr lang="ar-SA" dirty="0" smtClean="0">
                <a:solidFill>
                  <a:schemeClr val="accent5">
                    <a:lumMod val="50000"/>
                  </a:schemeClr>
                </a:solidFill>
                <a:cs typeface="B Koodak" pitchFamily="2" charset="-78"/>
              </a:rPr>
              <a:t>: بنا بر مطالعات، هرچه مصرف الکل در زنی بیش‌تر باشد، خطر ابتلای وی به سرطان پستان هم بیش‌تر است.</a:t>
            </a:r>
            <a:endParaRPr lang="en-US" dirty="0" smtClean="0">
              <a:solidFill>
                <a:schemeClr val="accent5">
                  <a:lumMod val="50000"/>
                </a:schemeClr>
              </a:solidFill>
              <a:cs typeface="B Koodak" pitchFamily="2" charset="-78"/>
            </a:endParaRPr>
          </a:p>
          <a:p>
            <a:pPr algn="r" rtl="1"/>
            <a:r>
              <a:rPr lang="ar-SA" dirty="0" smtClean="0">
                <a:solidFill>
                  <a:schemeClr val="accent5">
                    <a:lumMod val="50000"/>
                  </a:schemeClr>
                </a:solidFill>
                <a:cs typeface="B Koodak" pitchFamily="2" charset="-78"/>
              </a:rPr>
              <a:t>بسیاری از عوامل خطرزا اجتناب پذیر هستند و بعضی مانند سابقۀ خانوادگی اجتناب ناپذیرند. زن‌‌‌‌‌‌‌ها بهتر است حتی‌المقدور با پرهیز از عوامل خطرزای شناخته شده، از خود محافظت کنند</a:t>
            </a:r>
            <a:r>
              <a:rPr lang="ar-SA" dirty="0" smtClean="0">
                <a:cs typeface="B Koodak" pitchFamily="2" charset="-78"/>
              </a:rPr>
              <a:t>.</a:t>
            </a:r>
            <a:endParaRPr lang="en-US" dirty="0" smtClean="0">
              <a:cs typeface="B Koodak" pitchFamily="2" charset="-78"/>
            </a:endParaRPr>
          </a:p>
          <a:p>
            <a:pPr algn="r" rtl="1"/>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601</Words>
  <Application>Microsoft Office PowerPoint</Application>
  <PresentationFormat>On-screen Show (4:3)</PresentationFormat>
  <Paragraphs>61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وضعیت سرطان پستان دراردبیل</vt:lpstr>
      <vt:lpstr>شناخت سرطان پستان</vt:lpstr>
      <vt:lpstr>Slide 3</vt:lpstr>
      <vt:lpstr>عوامل افزایش خطر ابتلا به سرطان پستان  </vt:lpstr>
      <vt:lpstr>عوامل خطرزای سرطان پستان </vt:lpstr>
      <vt:lpstr>عوامل خطرزای سرطان پستان</vt:lpstr>
      <vt:lpstr>عوامل خطرزای سرطان پستان</vt:lpstr>
      <vt:lpstr>عوامل خطرزای سرطان پستان</vt:lpstr>
      <vt:lpstr>Slide 9</vt:lpstr>
      <vt:lpstr>غربالگری </vt:lpstr>
      <vt:lpstr>ماموگرافی برای غربالگری</vt:lpstr>
      <vt:lpstr>معاینات خودآزمایی پستان</vt:lpstr>
      <vt:lpstr>زمان معاینه  </vt:lpstr>
      <vt:lpstr>اهمیت خودآزمایی</vt:lpstr>
      <vt:lpstr>علائم رایج سرطان پستان </vt:lpstr>
      <vt:lpst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شناخت سرطان پستان</dc:title>
  <dc:creator>yektadoost, hajar golami</dc:creator>
  <cp:lastModifiedBy>h.golami</cp:lastModifiedBy>
  <cp:revision>13</cp:revision>
  <dcterms:created xsi:type="dcterms:W3CDTF">2006-08-16T00:00:00Z</dcterms:created>
  <dcterms:modified xsi:type="dcterms:W3CDTF">2022-11-13T06:20:43Z</dcterms:modified>
</cp:coreProperties>
</file>