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5" r:id="rId6"/>
    <p:sldId id="266" r:id="rId7"/>
    <p:sldId id="264" r:id="rId8"/>
    <p:sldId id="263" r:id="rId9"/>
    <p:sldId id="262" r:id="rId10"/>
    <p:sldId id="261" r:id="rId11"/>
    <p:sldId id="270" r:id="rId12"/>
    <p:sldId id="269" r:id="rId13"/>
    <p:sldId id="271" r:id="rId14"/>
    <p:sldId id="268" r:id="rId15"/>
    <p:sldId id="267" r:id="rId16"/>
    <p:sldId id="273" r:id="rId17"/>
    <p:sldId id="272" r:id="rId18"/>
    <p:sldId id="275" r:id="rId19"/>
    <p:sldId id="276" r:id="rId20"/>
    <p:sldId id="274"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816"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F96C2D0-BB49-4612-BA34-EC9C4390D070}"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2134F8B9-C308-4F6D-8B9E-326BF250915A}">
      <dgm:prSet phldrT="[Text]" custT="1"/>
      <dgm:spPr>
        <a:solidFill>
          <a:srgbClr val="FF6699"/>
        </a:solidFill>
      </dgm:spPr>
      <dgm:t>
        <a:bodyPr/>
        <a:lstStyle/>
        <a:p>
          <a:r>
            <a:rPr lang="fa-IR" sz="2800"/>
            <a:t>قرارگاه مرکزی نفس تهران</a:t>
          </a:r>
          <a:endParaRPr lang="en-US" sz="2800"/>
        </a:p>
      </dgm:t>
    </dgm:pt>
    <dgm:pt modelId="{E50E5CC3-529C-4816-BF56-781B27B6124F}" type="parTrans" cxnId="{73343A52-BF14-47AF-B874-27CA81423B31}">
      <dgm:prSet/>
      <dgm:spPr/>
      <dgm:t>
        <a:bodyPr/>
        <a:lstStyle/>
        <a:p>
          <a:endParaRPr lang="en-US"/>
        </a:p>
      </dgm:t>
    </dgm:pt>
    <dgm:pt modelId="{254B327F-2C8A-419F-9989-0238AAAF1256}" type="sibTrans" cxnId="{73343A52-BF14-47AF-B874-27CA81423B31}">
      <dgm:prSet/>
      <dgm:spPr/>
      <dgm:t>
        <a:bodyPr/>
        <a:lstStyle/>
        <a:p>
          <a:endParaRPr lang="en-US"/>
        </a:p>
      </dgm:t>
    </dgm:pt>
    <dgm:pt modelId="{EC3C51B1-58AB-406D-B157-92A484F42DEC}" type="asst">
      <dgm:prSet phldrT="[Text]"/>
      <dgm:spPr>
        <a:solidFill>
          <a:srgbClr val="F4EE00"/>
        </a:solidFill>
      </dgm:spPr>
      <dgm:t>
        <a:bodyPr/>
        <a:lstStyle/>
        <a:p>
          <a:r>
            <a:rPr lang="fa-IR">
              <a:solidFill>
                <a:sysClr val="windowText" lastClr="000000"/>
              </a:solidFill>
            </a:rPr>
            <a:t>دبیرخانه</a:t>
          </a:r>
          <a:endParaRPr lang="en-US">
            <a:solidFill>
              <a:sysClr val="windowText" lastClr="000000"/>
            </a:solidFill>
          </a:endParaRPr>
        </a:p>
      </dgm:t>
    </dgm:pt>
    <dgm:pt modelId="{C8F77DD4-5DF0-4250-8F68-6697D8A94DFB}" type="parTrans" cxnId="{71B40BAC-3C11-4476-92F7-3FEDDDF26CA3}">
      <dgm:prSet/>
      <dgm:spPr/>
      <dgm:t>
        <a:bodyPr/>
        <a:lstStyle/>
        <a:p>
          <a:endParaRPr lang="en-US"/>
        </a:p>
      </dgm:t>
    </dgm:pt>
    <dgm:pt modelId="{B5B39ED4-E9A9-48EA-9BA3-B48E5D54D5BB}" type="sibTrans" cxnId="{71B40BAC-3C11-4476-92F7-3FEDDDF26CA3}">
      <dgm:prSet/>
      <dgm:spPr/>
      <dgm:t>
        <a:bodyPr/>
        <a:lstStyle/>
        <a:p>
          <a:endParaRPr lang="en-US"/>
        </a:p>
      </dgm:t>
    </dgm:pt>
    <dgm:pt modelId="{40F08FC4-A43E-45BE-84F1-09AA7084A674}">
      <dgm:prSet phldrT="[Text]"/>
      <dgm:spPr>
        <a:solidFill>
          <a:srgbClr val="9999FF">
            <a:alpha val="89804"/>
          </a:srgbClr>
        </a:solidFill>
      </dgm:spPr>
      <dgm:t>
        <a:bodyPr/>
        <a:lstStyle/>
        <a:p>
          <a:r>
            <a:rPr lang="fa-IR">
              <a:solidFill>
                <a:sysClr val="windowText" lastClr="000000"/>
              </a:solidFill>
            </a:rPr>
            <a:t>واحد حمایت و پشتیبانی</a:t>
          </a:r>
          <a:endParaRPr lang="en-US">
            <a:solidFill>
              <a:sysClr val="windowText" lastClr="000000"/>
            </a:solidFill>
          </a:endParaRPr>
        </a:p>
      </dgm:t>
    </dgm:pt>
    <dgm:pt modelId="{8CC03D23-7FC3-41E6-B9D7-E5A0EFB34A2C}" type="parTrans" cxnId="{AB25E901-2A49-4C86-8A50-017F2D4C1600}">
      <dgm:prSet/>
      <dgm:spPr/>
      <dgm:t>
        <a:bodyPr/>
        <a:lstStyle/>
        <a:p>
          <a:endParaRPr lang="en-US"/>
        </a:p>
      </dgm:t>
    </dgm:pt>
    <dgm:pt modelId="{59A8D22B-CBD5-44D4-9A30-A2CC06E2ADD8}" type="sibTrans" cxnId="{AB25E901-2A49-4C86-8A50-017F2D4C1600}">
      <dgm:prSet/>
      <dgm:spPr/>
      <dgm:t>
        <a:bodyPr/>
        <a:lstStyle/>
        <a:p>
          <a:endParaRPr lang="en-US"/>
        </a:p>
      </dgm:t>
    </dgm:pt>
    <dgm:pt modelId="{41E69551-8EB2-416E-93F7-04178FF0D528}">
      <dgm:prSet phldrT="[Text]"/>
      <dgm:spPr>
        <a:solidFill>
          <a:srgbClr val="92D050">
            <a:alpha val="90000"/>
          </a:srgbClr>
        </a:solidFill>
      </dgm:spPr>
      <dgm:t>
        <a:bodyPr/>
        <a:lstStyle/>
        <a:p>
          <a:r>
            <a:rPr lang="fa-IR">
              <a:solidFill>
                <a:sysClr val="windowText" lastClr="000000"/>
              </a:solidFill>
            </a:rPr>
            <a:t>واحد نجات</a:t>
          </a:r>
          <a:endParaRPr lang="en-US">
            <a:solidFill>
              <a:sysClr val="windowText" lastClr="000000"/>
            </a:solidFill>
          </a:endParaRPr>
        </a:p>
      </dgm:t>
    </dgm:pt>
    <dgm:pt modelId="{4F465ED9-20CE-4CB5-81A6-861766FDDFF9}" type="parTrans" cxnId="{12ABBC71-5480-44A6-B3F6-27160319251C}">
      <dgm:prSet/>
      <dgm:spPr/>
      <dgm:t>
        <a:bodyPr/>
        <a:lstStyle/>
        <a:p>
          <a:endParaRPr lang="en-US"/>
        </a:p>
      </dgm:t>
    </dgm:pt>
    <dgm:pt modelId="{35829148-1ED7-4506-A58D-0DBD477A21EC}" type="sibTrans" cxnId="{12ABBC71-5480-44A6-B3F6-27160319251C}">
      <dgm:prSet/>
      <dgm:spPr/>
      <dgm:t>
        <a:bodyPr/>
        <a:lstStyle/>
        <a:p>
          <a:endParaRPr lang="en-US"/>
        </a:p>
      </dgm:t>
    </dgm:pt>
    <dgm:pt modelId="{C60EEF5F-AB1A-4D64-893A-20A1D8652E4D}">
      <dgm:prSet phldrT="[Text]"/>
      <dgm:spPr>
        <a:solidFill>
          <a:srgbClr val="FFC000">
            <a:alpha val="90000"/>
          </a:srgbClr>
        </a:solidFill>
      </dgm:spPr>
      <dgm:t>
        <a:bodyPr/>
        <a:lstStyle/>
        <a:p>
          <a:r>
            <a:rPr lang="fa-IR">
              <a:solidFill>
                <a:sysClr val="windowText" lastClr="000000"/>
              </a:solidFill>
            </a:rPr>
            <a:t>واحد</a:t>
          </a:r>
          <a:r>
            <a:rPr lang="fa-IR"/>
            <a:t> </a:t>
          </a:r>
          <a:r>
            <a:rPr lang="fa-IR">
              <a:solidFill>
                <a:sysClr val="windowText" lastClr="000000"/>
              </a:solidFill>
            </a:rPr>
            <a:t>شناسایی</a:t>
          </a:r>
          <a:endParaRPr lang="en-US">
            <a:solidFill>
              <a:sysClr val="windowText" lastClr="000000"/>
            </a:solidFill>
          </a:endParaRPr>
        </a:p>
      </dgm:t>
    </dgm:pt>
    <dgm:pt modelId="{4AB1D819-B257-46F7-A714-ACBA56516A1C}" type="parTrans" cxnId="{7E3F1D14-25B2-4407-A1AB-BDBC8E270179}">
      <dgm:prSet/>
      <dgm:spPr/>
      <dgm:t>
        <a:bodyPr/>
        <a:lstStyle/>
        <a:p>
          <a:pPr rtl="1"/>
          <a:endParaRPr lang="fa-IR"/>
        </a:p>
      </dgm:t>
    </dgm:pt>
    <dgm:pt modelId="{EAB1FEEE-BAEB-4EA6-BEF2-EAA6E2969654}" type="sibTrans" cxnId="{7E3F1D14-25B2-4407-A1AB-BDBC8E270179}">
      <dgm:prSet/>
      <dgm:spPr/>
      <dgm:t>
        <a:bodyPr/>
        <a:lstStyle/>
        <a:p>
          <a:pPr rtl="1"/>
          <a:endParaRPr lang="fa-IR"/>
        </a:p>
      </dgm:t>
    </dgm:pt>
    <dgm:pt modelId="{491A679D-0780-4693-90B9-150FEFC41A78}">
      <dgm:prSet phldrT="[Text]"/>
      <dgm:spPr>
        <a:solidFill>
          <a:schemeClr val="accent3">
            <a:lumMod val="60000"/>
            <a:lumOff val="40000"/>
            <a:alpha val="90000"/>
          </a:schemeClr>
        </a:solidFill>
      </dgm:spPr>
      <dgm:t>
        <a:bodyPr/>
        <a:lstStyle/>
        <a:p>
          <a:r>
            <a:rPr lang="fa-IR">
              <a:solidFill>
                <a:sysClr val="windowText" lastClr="000000"/>
              </a:solidFill>
            </a:rPr>
            <a:t>واحد آموزش و پژوهش</a:t>
          </a:r>
          <a:endParaRPr lang="en-US">
            <a:solidFill>
              <a:sysClr val="windowText" lastClr="000000"/>
            </a:solidFill>
          </a:endParaRPr>
        </a:p>
      </dgm:t>
    </dgm:pt>
    <dgm:pt modelId="{320A39DB-F83A-4120-AAFF-684DF57FEAEA}" type="parTrans" cxnId="{81F6E385-2274-4D93-929B-484140323D24}">
      <dgm:prSet/>
      <dgm:spPr/>
      <dgm:t>
        <a:bodyPr/>
        <a:lstStyle/>
        <a:p>
          <a:pPr rtl="1"/>
          <a:endParaRPr lang="fa-IR"/>
        </a:p>
      </dgm:t>
    </dgm:pt>
    <dgm:pt modelId="{D10946B4-0F32-4213-BCF0-DC6A1FF4FD27}" type="sibTrans" cxnId="{81F6E385-2274-4D93-929B-484140323D24}">
      <dgm:prSet/>
      <dgm:spPr/>
      <dgm:t>
        <a:bodyPr/>
        <a:lstStyle/>
        <a:p>
          <a:pPr rtl="1"/>
          <a:endParaRPr lang="fa-IR"/>
        </a:p>
      </dgm:t>
    </dgm:pt>
    <dgm:pt modelId="{C89DBAD9-A8A8-4F3F-BCBC-9AB8537D2FB0}">
      <dgm:prSet phldrT="[Text]"/>
      <dgm:spPr>
        <a:solidFill>
          <a:schemeClr val="accent1">
            <a:lumMod val="60000"/>
            <a:lumOff val="40000"/>
            <a:alpha val="90000"/>
          </a:schemeClr>
        </a:solidFill>
      </dgm:spPr>
      <dgm:t>
        <a:bodyPr/>
        <a:lstStyle/>
        <a:p>
          <a:r>
            <a:rPr lang="fa-IR">
              <a:solidFill>
                <a:sysClr val="windowText" lastClr="000000"/>
              </a:solidFill>
            </a:rPr>
            <a:t>واحد رسانه و فرهنگ سازی</a:t>
          </a:r>
          <a:endParaRPr lang="en-US">
            <a:solidFill>
              <a:sysClr val="windowText" lastClr="000000"/>
            </a:solidFill>
          </a:endParaRPr>
        </a:p>
      </dgm:t>
    </dgm:pt>
    <dgm:pt modelId="{FC2F2AF8-9BB2-40FD-BE85-DDC8B1B79BC5}" type="parTrans" cxnId="{78E08B5C-EA90-405D-AE4E-D6A49BE256BE}">
      <dgm:prSet/>
      <dgm:spPr/>
      <dgm:t>
        <a:bodyPr/>
        <a:lstStyle/>
        <a:p>
          <a:endParaRPr lang="en-US"/>
        </a:p>
      </dgm:t>
    </dgm:pt>
    <dgm:pt modelId="{2FA1C844-3927-4F88-B33A-0DE435ADD5DD}" type="sibTrans" cxnId="{78E08B5C-EA90-405D-AE4E-D6A49BE256BE}">
      <dgm:prSet/>
      <dgm:spPr/>
      <dgm:t>
        <a:bodyPr/>
        <a:lstStyle/>
        <a:p>
          <a:endParaRPr lang="en-US"/>
        </a:p>
      </dgm:t>
    </dgm:pt>
    <dgm:pt modelId="{C84795D7-BDB4-42F3-A17F-879AACF73B3B}" type="pres">
      <dgm:prSet presAssocID="{9F96C2D0-BB49-4612-BA34-EC9C4390D070}" presName="hierChild1" presStyleCnt="0">
        <dgm:presLayoutVars>
          <dgm:orgChart val="1"/>
          <dgm:chPref val="1"/>
          <dgm:dir/>
          <dgm:animOne val="branch"/>
          <dgm:animLvl val="lvl"/>
          <dgm:resizeHandles/>
        </dgm:presLayoutVars>
      </dgm:prSet>
      <dgm:spPr/>
    </dgm:pt>
    <dgm:pt modelId="{C0CE5256-FE13-4D28-A664-08188428D507}" type="pres">
      <dgm:prSet presAssocID="{2134F8B9-C308-4F6D-8B9E-326BF250915A}" presName="hierRoot1" presStyleCnt="0">
        <dgm:presLayoutVars>
          <dgm:hierBranch val="init"/>
        </dgm:presLayoutVars>
      </dgm:prSet>
      <dgm:spPr/>
    </dgm:pt>
    <dgm:pt modelId="{84568930-2D94-4A59-9A12-B7F89C3D55A8}" type="pres">
      <dgm:prSet presAssocID="{2134F8B9-C308-4F6D-8B9E-326BF250915A}" presName="rootComposite1" presStyleCnt="0"/>
      <dgm:spPr/>
    </dgm:pt>
    <dgm:pt modelId="{BF9338D6-497C-46AD-B6A7-EDEE87B98F23}" type="pres">
      <dgm:prSet presAssocID="{2134F8B9-C308-4F6D-8B9E-326BF250915A}" presName="rootText1" presStyleLbl="node0" presStyleIdx="0" presStyleCnt="1" custScaleX="628533" custScaleY="296191" custLinFactY="-88406" custLinFactNeighborX="-162" custLinFactNeighborY="-100000">
        <dgm:presLayoutVars>
          <dgm:chPref val="3"/>
        </dgm:presLayoutVars>
      </dgm:prSet>
      <dgm:spPr/>
    </dgm:pt>
    <dgm:pt modelId="{3C25EAA4-AE45-4979-897F-2A5D77BD6703}" type="pres">
      <dgm:prSet presAssocID="{2134F8B9-C308-4F6D-8B9E-326BF250915A}" presName="rootConnector1" presStyleLbl="node1" presStyleIdx="0" presStyleCnt="0"/>
      <dgm:spPr/>
    </dgm:pt>
    <dgm:pt modelId="{832A9CA5-8B85-4113-971A-2A822E1088C6}" type="pres">
      <dgm:prSet presAssocID="{2134F8B9-C308-4F6D-8B9E-326BF250915A}" presName="hierChild2" presStyleCnt="0"/>
      <dgm:spPr/>
    </dgm:pt>
    <dgm:pt modelId="{3387B0E7-75F6-4B24-9DCE-C20E18ABD258}" type="pres">
      <dgm:prSet presAssocID="{320A39DB-F83A-4120-AAFF-684DF57FEAEA}" presName="Name37" presStyleLbl="parChTrans1D2" presStyleIdx="0" presStyleCnt="6"/>
      <dgm:spPr/>
    </dgm:pt>
    <dgm:pt modelId="{E030BE00-DA82-404F-9DC9-518C3F9E8A30}" type="pres">
      <dgm:prSet presAssocID="{491A679D-0780-4693-90B9-150FEFC41A78}" presName="hierRoot2" presStyleCnt="0">
        <dgm:presLayoutVars>
          <dgm:hierBranch val="init"/>
        </dgm:presLayoutVars>
      </dgm:prSet>
      <dgm:spPr/>
    </dgm:pt>
    <dgm:pt modelId="{90E09D11-A8BB-469B-9D1A-9D6530570701}" type="pres">
      <dgm:prSet presAssocID="{491A679D-0780-4693-90B9-150FEFC41A78}" presName="rootComposite" presStyleCnt="0"/>
      <dgm:spPr/>
    </dgm:pt>
    <dgm:pt modelId="{63015826-F3B3-4BC9-AA88-C6510A4EBC39}" type="pres">
      <dgm:prSet presAssocID="{491A679D-0780-4693-90B9-150FEFC41A78}" presName="rootText" presStyleLbl="node2" presStyleIdx="0" presStyleCnt="5" custScaleX="246526">
        <dgm:presLayoutVars>
          <dgm:chPref val="3"/>
        </dgm:presLayoutVars>
      </dgm:prSet>
      <dgm:spPr/>
    </dgm:pt>
    <dgm:pt modelId="{CC818544-8098-4641-A17C-D06BFE8D4A64}" type="pres">
      <dgm:prSet presAssocID="{491A679D-0780-4693-90B9-150FEFC41A78}" presName="rootConnector" presStyleLbl="node2" presStyleIdx="0" presStyleCnt="5"/>
      <dgm:spPr/>
    </dgm:pt>
    <dgm:pt modelId="{69536A24-D933-446F-81DC-E8D8F9775842}" type="pres">
      <dgm:prSet presAssocID="{491A679D-0780-4693-90B9-150FEFC41A78}" presName="hierChild4" presStyleCnt="0"/>
      <dgm:spPr/>
    </dgm:pt>
    <dgm:pt modelId="{DB2A1EBF-B28C-4EF8-8BFC-1DD9B8288683}" type="pres">
      <dgm:prSet presAssocID="{491A679D-0780-4693-90B9-150FEFC41A78}" presName="hierChild5" presStyleCnt="0"/>
      <dgm:spPr/>
    </dgm:pt>
    <dgm:pt modelId="{36236DB5-0CD9-4D78-BB12-727298A2A61F}" type="pres">
      <dgm:prSet presAssocID="{FC2F2AF8-9BB2-40FD-BE85-DDC8B1B79BC5}" presName="Name37" presStyleLbl="parChTrans1D2" presStyleIdx="1" presStyleCnt="6"/>
      <dgm:spPr/>
    </dgm:pt>
    <dgm:pt modelId="{AD4FDE8E-A7A2-4588-AFCB-FD365D5CAF0F}" type="pres">
      <dgm:prSet presAssocID="{C89DBAD9-A8A8-4F3F-BCBC-9AB8537D2FB0}" presName="hierRoot2" presStyleCnt="0">
        <dgm:presLayoutVars>
          <dgm:hierBranch val="init"/>
        </dgm:presLayoutVars>
      </dgm:prSet>
      <dgm:spPr/>
    </dgm:pt>
    <dgm:pt modelId="{F3A9AEB5-7580-448B-A855-4FE370CF453E}" type="pres">
      <dgm:prSet presAssocID="{C89DBAD9-A8A8-4F3F-BCBC-9AB8537D2FB0}" presName="rootComposite" presStyleCnt="0"/>
      <dgm:spPr/>
    </dgm:pt>
    <dgm:pt modelId="{3F8F974A-D328-46FB-BEE9-CA2F6E3D7021}" type="pres">
      <dgm:prSet presAssocID="{C89DBAD9-A8A8-4F3F-BCBC-9AB8537D2FB0}" presName="rootText" presStyleLbl="node2" presStyleIdx="1" presStyleCnt="5" custScaleX="261659">
        <dgm:presLayoutVars>
          <dgm:chPref val="3"/>
        </dgm:presLayoutVars>
      </dgm:prSet>
      <dgm:spPr/>
    </dgm:pt>
    <dgm:pt modelId="{42599AB7-377C-474D-ADC3-57D2A81901CC}" type="pres">
      <dgm:prSet presAssocID="{C89DBAD9-A8A8-4F3F-BCBC-9AB8537D2FB0}" presName="rootConnector" presStyleLbl="node2" presStyleIdx="1" presStyleCnt="5"/>
      <dgm:spPr/>
    </dgm:pt>
    <dgm:pt modelId="{63F4058E-11DE-4ED1-9A3E-BAC0F6898B17}" type="pres">
      <dgm:prSet presAssocID="{C89DBAD9-A8A8-4F3F-BCBC-9AB8537D2FB0}" presName="hierChild4" presStyleCnt="0"/>
      <dgm:spPr/>
    </dgm:pt>
    <dgm:pt modelId="{3ED97203-3778-4E31-8DAF-9D9D66900C35}" type="pres">
      <dgm:prSet presAssocID="{C89DBAD9-A8A8-4F3F-BCBC-9AB8537D2FB0}" presName="hierChild5" presStyleCnt="0"/>
      <dgm:spPr/>
    </dgm:pt>
    <dgm:pt modelId="{AB991021-4EBB-437B-A0CA-4E006F731559}" type="pres">
      <dgm:prSet presAssocID="{8CC03D23-7FC3-41E6-B9D7-E5A0EFB34A2C}" presName="Name37" presStyleLbl="parChTrans1D2" presStyleIdx="2" presStyleCnt="6"/>
      <dgm:spPr/>
    </dgm:pt>
    <dgm:pt modelId="{AC036318-C3CF-4552-8BBF-61F7F7A027EA}" type="pres">
      <dgm:prSet presAssocID="{40F08FC4-A43E-45BE-84F1-09AA7084A674}" presName="hierRoot2" presStyleCnt="0">
        <dgm:presLayoutVars>
          <dgm:hierBranch val="init"/>
        </dgm:presLayoutVars>
      </dgm:prSet>
      <dgm:spPr/>
    </dgm:pt>
    <dgm:pt modelId="{1814753F-6E55-420B-A73C-3E090FCCDB72}" type="pres">
      <dgm:prSet presAssocID="{40F08FC4-A43E-45BE-84F1-09AA7084A674}" presName="rootComposite" presStyleCnt="0"/>
      <dgm:spPr/>
    </dgm:pt>
    <dgm:pt modelId="{4C54A219-3C97-478B-A364-290996454E1C}" type="pres">
      <dgm:prSet presAssocID="{40F08FC4-A43E-45BE-84F1-09AA7084A674}" presName="rootText" presStyleLbl="node2" presStyleIdx="2" presStyleCnt="5" custScaleX="220018" custLinFactNeighborX="3130">
        <dgm:presLayoutVars>
          <dgm:chPref val="3"/>
        </dgm:presLayoutVars>
      </dgm:prSet>
      <dgm:spPr/>
    </dgm:pt>
    <dgm:pt modelId="{D3702BA3-1879-441C-9D69-0CA9559837F7}" type="pres">
      <dgm:prSet presAssocID="{40F08FC4-A43E-45BE-84F1-09AA7084A674}" presName="rootConnector" presStyleLbl="node2" presStyleIdx="2" presStyleCnt="5"/>
      <dgm:spPr/>
    </dgm:pt>
    <dgm:pt modelId="{400D1634-E1F7-4146-BCCE-443B4E3AA491}" type="pres">
      <dgm:prSet presAssocID="{40F08FC4-A43E-45BE-84F1-09AA7084A674}" presName="hierChild4" presStyleCnt="0"/>
      <dgm:spPr/>
    </dgm:pt>
    <dgm:pt modelId="{A9E79B0C-98B0-4908-859D-213D3404EEB4}" type="pres">
      <dgm:prSet presAssocID="{40F08FC4-A43E-45BE-84F1-09AA7084A674}" presName="hierChild5" presStyleCnt="0"/>
      <dgm:spPr/>
    </dgm:pt>
    <dgm:pt modelId="{3B50E7BD-8A9B-49DA-9E25-0E2C5ACFAF52}" type="pres">
      <dgm:prSet presAssocID="{4F465ED9-20CE-4CB5-81A6-861766FDDFF9}" presName="Name37" presStyleLbl="parChTrans1D2" presStyleIdx="3" presStyleCnt="6"/>
      <dgm:spPr/>
    </dgm:pt>
    <dgm:pt modelId="{05E1FD03-D302-4158-A15D-C83E17C90D5B}" type="pres">
      <dgm:prSet presAssocID="{41E69551-8EB2-416E-93F7-04178FF0D528}" presName="hierRoot2" presStyleCnt="0">
        <dgm:presLayoutVars>
          <dgm:hierBranch val="init"/>
        </dgm:presLayoutVars>
      </dgm:prSet>
      <dgm:spPr/>
    </dgm:pt>
    <dgm:pt modelId="{B86C5D5B-4AFA-471A-802B-115FA67F441A}" type="pres">
      <dgm:prSet presAssocID="{41E69551-8EB2-416E-93F7-04178FF0D528}" presName="rootComposite" presStyleCnt="0"/>
      <dgm:spPr/>
    </dgm:pt>
    <dgm:pt modelId="{9CE1C883-6524-4E8F-82C1-5BA699C7AFF5}" type="pres">
      <dgm:prSet presAssocID="{41E69551-8EB2-416E-93F7-04178FF0D528}" presName="rootText" presStyleLbl="node2" presStyleIdx="3" presStyleCnt="5" custScaleX="125431">
        <dgm:presLayoutVars>
          <dgm:chPref val="3"/>
        </dgm:presLayoutVars>
      </dgm:prSet>
      <dgm:spPr/>
    </dgm:pt>
    <dgm:pt modelId="{E56000F2-36DF-4CCE-AAA9-A16C4D5C0B17}" type="pres">
      <dgm:prSet presAssocID="{41E69551-8EB2-416E-93F7-04178FF0D528}" presName="rootConnector" presStyleLbl="node2" presStyleIdx="3" presStyleCnt="5"/>
      <dgm:spPr/>
    </dgm:pt>
    <dgm:pt modelId="{BB77C241-E4F8-4728-A6DE-1834DD85E5F1}" type="pres">
      <dgm:prSet presAssocID="{41E69551-8EB2-416E-93F7-04178FF0D528}" presName="hierChild4" presStyleCnt="0"/>
      <dgm:spPr/>
    </dgm:pt>
    <dgm:pt modelId="{42580A56-F418-4696-8328-B34B34018574}" type="pres">
      <dgm:prSet presAssocID="{41E69551-8EB2-416E-93F7-04178FF0D528}" presName="hierChild5" presStyleCnt="0"/>
      <dgm:spPr/>
    </dgm:pt>
    <dgm:pt modelId="{C296187B-D413-4AE1-B1FF-3FD91A942D9F}" type="pres">
      <dgm:prSet presAssocID="{4AB1D819-B257-46F7-A714-ACBA56516A1C}" presName="Name37" presStyleLbl="parChTrans1D2" presStyleIdx="4" presStyleCnt="6"/>
      <dgm:spPr/>
    </dgm:pt>
    <dgm:pt modelId="{707C2377-90AA-4D51-9541-770DBCD1EEE4}" type="pres">
      <dgm:prSet presAssocID="{C60EEF5F-AB1A-4D64-893A-20A1D8652E4D}" presName="hierRoot2" presStyleCnt="0">
        <dgm:presLayoutVars>
          <dgm:hierBranch val="init"/>
        </dgm:presLayoutVars>
      </dgm:prSet>
      <dgm:spPr/>
    </dgm:pt>
    <dgm:pt modelId="{AE052804-A073-412E-AD22-18D69E7BF470}" type="pres">
      <dgm:prSet presAssocID="{C60EEF5F-AB1A-4D64-893A-20A1D8652E4D}" presName="rootComposite" presStyleCnt="0"/>
      <dgm:spPr/>
    </dgm:pt>
    <dgm:pt modelId="{21E6532F-BAB9-4106-A2C3-D0E4512B5DA8}" type="pres">
      <dgm:prSet presAssocID="{C60EEF5F-AB1A-4D64-893A-20A1D8652E4D}" presName="rootText" presStyleLbl="node2" presStyleIdx="4" presStyleCnt="5" custScaleX="146875" custScaleY="99369">
        <dgm:presLayoutVars>
          <dgm:chPref val="3"/>
        </dgm:presLayoutVars>
      </dgm:prSet>
      <dgm:spPr/>
    </dgm:pt>
    <dgm:pt modelId="{4F4D33D4-5D04-4E49-BEF5-FD36FC266D97}" type="pres">
      <dgm:prSet presAssocID="{C60EEF5F-AB1A-4D64-893A-20A1D8652E4D}" presName="rootConnector" presStyleLbl="node2" presStyleIdx="4" presStyleCnt="5"/>
      <dgm:spPr/>
    </dgm:pt>
    <dgm:pt modelId="{FACB4F2C-7E06-4A67-8DA9-6A57E4D418AE}" type="pres">
      <dgm:prSet presAssocID="{C60EEF5F-AB1A-4D64-893A-20A1D8652E4D}" presName="hierChild4" presStyleCnt="0"/>
      <dgm:spPr/>
    </dgm:pt>
    <dgm:pt modelId="{9552958F-C67C-40A1-9E11-B16727D0DD23}" type="pres">
      <dgm:prSet presAssocID="{C60EEF5F-AB1A-4D64-893A-20A1D8652E4D}" presName="hierChild5" presStyleCnt="0"/>
      <dgm:spPr/>
    </dgm:pt>
    <dgm:pt modelId="{AFCC4896-1FC9-45F6-9585-C2B94A42A68B}" type="pres">
      <dgm:prSet presAssocID="{2134F8B9-C308-4F6D-8B9E-326BF250915A}" presName="hierChild3" presStyleCnt="0"/>
      <dgm:spPr/>
    </dgm:pt>
    <dgm:pt modelId="{3A9A6090-7F25-4214-B932-1D990DF56795}" type="pres">
      <dgm:prSet presAssocID="{C8F77DD4-5DF0-4250-8F68-6697D8A94DFB}" presName="Name111" presStyleLbl="parChTrans1D2" presStyleIdx="5" presStyleCnt="6"/>
      <dgm:spPr/>
    </dgm:pt>
    <dgm:pt modelId="{D6741EA9-4CF5-4CDB-AC98-1576C0E746C4}" type="pres">
      <dgm:prSet presAssocID="{EC3C51B1-58AB-406D-B157-92A484F42DEC}" presName="hierRoot3" presStyleCnt="0">
        <dgm:presLayoutVars>
          <dgm:hierBranch val="init"/>
        </dgm:presLayoutVars>
      </dgm:prSet>
      <dgm:spPr/>
    </dgm:pt>
    <dgm:pt modelId="{33047E29-ED9C-4661-859B-961EB8712F9A}" type="pres">
      <dgm:prSet presAssocID="{EC3C51B1-58AB-406D-B157-92A484F42DEC}" presName="rootComposite3" presStyleCnt="0"/>
      <dgm:spPr/>
    </dgm:pt>
    <dgm:pt modelId="{611FC489-E159-4750-B867-B22BD63514A0}" type="pres">
      <dgm:prSet presAssocID="{EC3C51B1-58AB-406D-B157-92A484F42DEC}" presName="rootText3" presStyleLbl="asst1" presStyleIdx="0" presStyleCnt="1" custLinFactNeighborX="-61632" custLinFactNeighborY="-78166">
        <dgm:presLayoutVars>
          <dgm:chPref val="3"/>
        </dgm:presLayoutVars>
      </dgm:prSet>
      <dgm:spPr/>
    </dgm:pt>
    <dgm:pt modelId="{223846D9-2A43-4F48-926F-E9EEF73DC68F}" type="pres">
      <dgm:prSet presAssocID="{EC3C51B1-58AB-406D-B157-92A484F42DEC}" presName="rootConnector3" presStyleLbl="asst1" presStyleIdx="0" presStyleCnt="1"/>
      <dgm:spPr/>
    </dgm:pt>
    <dgm:pt modelId="{01381EC5-C812-48DD-A8FB-65215F3AC59E}" type="pres">
      <dgm:prSet presAssocID="{EC3C51B1-58AB-406D-B157-92A484F42DEC}" presName="hierChild6" presStyleCnt="0"/>
      <dgm:spPr/>
    </dgm:pt>
    <dgm:pt modelId="{907A9636-5607-40DD-B45C-08054778FC03}" type="pres">
      <dgm:prSet presAssocID="{EC3C51B1-58AB-406D-B157-92A484F42DEC}" presName="hierChild7" presStyleCnt="0"/>
      <dgm:spPr/>
    </dgm:pt>
  </dgm:ptLst>
  <dgm:cxnLst>
    <dgm:cxn modelId="{AB25E901-2A49-4C86-8A50-017F2D4C1600}" srcId="{2134F8B9-C308-4F6D-8B9E-326BF250915A}" destId="{40F08FC4-A43E-45BE-84F1-09AA7084A674}" srcOrd="3" destOrd="0" parTransId="{8CC03D23-7FC3-41E6-B9D7-E5A0EFB34A2C}" sibTransId="{59A8D22B-CBD5-44D4-9A30-A2CC06E2ADD8}"/>
    <dgm:cxn modelId="{150AF407-85CB-4C52-8BFD-E9C6697B0EF5}" type="presOf" srcId="{491A679D-0780-4693-90B9-150FEFC41A78}" destId="{63015826-F3B3-4BC9-AA88-C6510A4EBC39}" srcOrd="0" destOrd="0" presId="urn:microsoft.com/office/officeart/2005/8/layout/orgChart1"/>
    <dgm:cxn modelId="{39F1BD10-A873-47B0-A737-2B103B87EC44}" type="presOf" srcId="{4AB1D819-B257-46F7-A714-ACBA56516A1C}" destId="{C296187B-D413-4AE1-B1FF-3FD91A942D9F}" srcOrd="0" destOrd="0" presId="urn:microsoft.com/office/officeart/2005/8/layout/orgChart1"/>
    <dgm:cxn modelId="{7E3F1D14-25B2-4407-A1AB-BDBC8E270179}" srcId="{2134F8B9-C308-4F6D-8B9E-326BF250915A}" destId="{C60EEF5F-AB1A-4D64-893A-20A1D8652E4D}" srcOrd="5" destOrd="0" parTransId="{4AB1D819-B257-46F7-A714-ACBA56516A1C}" sibTransId="{EAB1FEEE-BAEB-4EA6-BEF2-EAA6E2969654}"/>
    <dgm:cxn modelId="{275EC916-CE4F-4C79-AE4A-B2FD52D816D3}" type="presOf" srcId="{491A679D-0780-4693-90B9-150FEFC41A78}" destId="{CC818544-8098-4641-A17C-D06BFE8D4A64}" srcOrd="1" destOrd="0" presId="urn:microsoft.com/office/officeart/2005/8/layout/orgChart1"/>
    <dgm:cxn modelId="{0E757917-321C-4E06-B62A-539DB4E66BCA}" type="presOf" srcId="{9F96C2D0-BB49-4612-BA34-EC9C4390D070}" destId="{C84795D7-BDB4-42F3-A17F-879AACF73B3B}" srcOrd="0" destOrd="0" presId="urn:microsoft.com/office/officeart/2005/8/layout/orgChart1"/>
    <dgm:cxn modelId="{4D2BC517-78D0-47EC-86C2-F8A840768973}" type="presOf" srcId="{C8F77DD4-5DF0-4250-8F68-6697D8A94DFB}" destId="{3A9A6090-7F25-4214-B932-1D990DF56795}" srcOrd="0" destOrd="0" presId="urn:microsoft.com/office/officeart/2005/8/layout/orgChart1"/>
    <dgm:cxn modelId="{7CA74F26-1321-4698-B2C6-0CA53F07B391}" type="presOf" srcId="{C89DBAD9-A8A8-4F3F-BCBC-9AB8537D2FB0}" destId="{42599AB7-377C-474D-ADC3-57D2A81901CC}" srcOrd="1" destOrd="0" presId="urn:microsoft.com/office/officeart/2005/8/layout/orgChart1"/>
    <dgm:cxn modelId="{78E08B5C-EA90-405D-AE4E-D6A49BE256BE}" srcId="{2134F8B9-C308-4F6D-8B9E-326BF250915A}" destId="{C89DBAD9-A8A8-4F3F-BCBC-9AB8537D2FB0}" srcOrd="2" destOrd="0" parTransId="{FC2F2AF8-9BB2-40FD-BE85-DDC8B1B79BC5}" sibTransId="{2FA1C844-3927-4F88-B33A-0DE435ADD5DD}"/>
    <dgm:cxn modelId="{F49C1C6C-D0A9-425A-B2C5-E2D8ACBC5D7E}" type="presOf" srcId="{320A39DB-F83A-4120-AAFF-684DF57FEAEA}" destId="{3387B0E7-75F6-4B24-9DCE-C20E18ABD258}" srcOrd="0" destOrd="0" presId="urn:microsoft.com/office/officeart/2005/8/layout/orgChart1"/>
    <dgm:cxn modelId="{CF6B9D6D-69A0-4B39-A6A1-6A29FBD08962}" type="presOf" srcId="{FC2F2AF8-9BB2-40FD-BE85-DDC8B1B79BC5}" destId="{36236DB5-0CD9-4D78-BB12-727298A2A61F}" srcOrd="0" destOrd="0" presId="urn:microsoft.com/office/officeart/2005/8/layout/orgChart1"/>
    <dgm:cxn modelId="{12ABBC71-5480-44A6-B3F6-27160319251C}" srcId="{2134F8B9-C308-4F6D-8B9E-326BF250915A}" destId="{41E69551-8EB2-416E-93F7-04178FF0D528}" srcOrd="4" destOrd="0" parTransId="{4F465ED9-20CE-4CB5-81A6-861766FDDFF9}" sibTransId="{35829148-1ED7-4506-A58D-0DBD477A21EC}"/>
    <dgm:cxn modelId="{73343A52-BF14-47AF-B874-27CA81423B31}" srcId="{9F96C2D0-BB49-4612-BA34-EC9C4390D070}" destId="{2134F8B9-C308-4F6D-8B9E-326BF250915A}" srcOrd="0" destOrd="0" parTransId="{E50E5CC3-529C-4816-BF56-781B27B6124F}" sibTransId="{254B327F-2C8A-419F-9989-0238AAAF1256}"/>
    <dgm:cxn modelId="{81F6E385-2274-4D93-929B-484140323D24}" srcId="{2134F8B9-C308-4F6D-8B9E-326BF250915A}" destId="{491A679D-0780-4693-90B9-150FEFC41A78}" srcOrd="1" destOrd="0" parTransId="{320A39DB-F83A-4120-AAFF-684DF57FEAEA}" sibTransId="{D10946B4-0F32-4213-BCF0-DC6A1FF4FD27}"/>
    <dgm:cxn modelId="{A74ADD88-14D8-4C4B-B0AB-3454EC520AE9}" type="presOf" srcId="{41E69551-8EB2-416E-93F7-04178FF0D528}" destId="{9CE1C883-6524-4E8F-82C1-5BA699C7AFF5}" srcOrd="0" destOrd="0" presId="urn:microsoft.com/office/officeart/2005/8/layout/orgChart1"/>
    <dgm:cxn modelId="{D07AF68D-4C9B-414B-82DB-F5BD9625A141}" type="presOf" srcId="{2134F8B9-C308-4F6D-8B9E-326BF250915A}" destId="{3C25EAA4-AE45-4979-897F-2A5D77BD6703}" srcOrd="1" destOrd="0" presId="urn:microsoft.com/office/officeart/2005/8/layout/orgChart1"/>
    <dgm:cxn modelId="{98749693-097D-4CD2-9EA6-24B8AA01582C}" type="presOf" srcId="{C60EEF5F-AB1A-4D64-893A-20A1D8652E4D}" destId="{21E6532F-BAB9-4106-A2C3-D0E4512B5DA8}" srcOrd="0" destOrd="0" presId="urn:microsoft.com/office/officeart/2005/8/layout/orgChart1"/>
    <dgm:cxn modelId="{07467F94-BF0E-4831-AD12-1D9C5108A10A}" type="presOf" srcId="{40F08FC4-A43E-45BE-84F1-09AA7084A674}" destId="{D3702BA3-1879-441C-9D69-0CA9559837F7}" srcOrd="1" destOrd="0" presId="urn:microsoft.com/office/officeart/2005/8/layout/orgChart1"/>
    <dgm:cxn modelId="{2BECF3A5-DEEE-456D-ACCD-AB9952CB0639}" type="presOf" srcId="{C89DBAD9-A8A8-4F3F-BCBC-9AB8537D2FB0}" destId="{3F8F974A-D328-46FB-BEE9-CA2F6E3D7021}" srcOrd="0" destOrd="0" presId="urn:microsoft.com/office/officeart/2005/8/layout/orgChart1"/>
    <dgm:cxn modelId="{3E1090A6-FDEA-4CFF-BE71-3A9FB9947359}" type="presOf" srcId="{EC3C51B1-58AB-406D-B157-92A484F42DEC}" destId="{611FC489-E159-4750-B867-B22BD63514A0}" srcOrd="0" destOrd="0" presId="urn:microsoft.com/office/officeart/2005/8/layout/orgChart1"/>
    <dgm:cxn modelId="{71B40BAC-3C11-4476-92F7-3FEDDDF26CA3}" srcId="{2134F8B9-C308-4F6D-8B9E-326BF250915A}" destId="{EC3C51B1-58AB-406D-B157-92A484F42DEC}" srcOrd="0" destOrd="0" parTransId="{C8F77DD4-5DF0-4250-8F68-6697D8A94DFB}" sibTransId="{B5B39ED4-E9A9-48EA-9BA3-B48E5D54D5BB}"/>
    <dgm:cxn modelId="{913BA5B0-F1E9-4EB9-A0B9-53C3C8D5DA92}" type="presOf" srcId="{8CC03D23-7FC3-41E6-B9D7-E5A0EFB34A2C}" destId="{AB991021-4EBB-437B-A0CA-4E006F731559}" srcOrd="0" destOrd="0" presId="urn:microsoft.com/office/officeart/2005/8/layout/orgChart1"/>
    <dgm:cxn modelId="{819D4ECB-BD6D-4E42-9001-EF5F0AD31C68}" type="presOf" srcId="{EC3C51B1-58AB-406D-B157-92A484F42DEC}" destId="{223846D9-2A43-4F48-926F-E9EEF73DC68F}" srcOrd="1" destOrd="0" presId="urn:microsoft.com/office/officeart/2005/8/layout/orgChart1"/>
    <dgm:cxn modelId="{521CECD8-BC93-42B7-ABA3-85CEC7E7BE9A}" type="presOf" srcId="{40F08FC4-A43E-45BE-84F1-09AA7084A674}" destId="{4C54A219-3C97-478B-A364-290996454E1C}" srcOrd="0" destOrd="0" presId="urn:microsoft.com/office/officeart/2005/8/layout/orgChart1"/>
    <dgm:cxn modelId="{158B1CEC-F6CD-4544-83A6-45F43328E69B}" type="presOf" srcId="{41E69551-8EB2-416E-93F7-04178FF0D528}" destId="{E56000F2-36DF-4CCE-AAA9-A16C4D5C0B17}" srcOrd="1" destOrd="0" presId="urn:microsoft.com/office/officeart/2005/8/layout/orgChart1"/>
    <dgm:cxn modelId="{658A47EE-D594-42A5-A504-541E493B8397}" type="presOf" srcId="{2134F8B9-C308-4F6D-8B9E-326BF250915A}" destId="{BF9338D6-497C-46AD-B6A7-EDEE87B98F23}" srcOrd="0" destOrd="0" presId="urn:microsoft.com/office/officeart/2005/8/layout/orgChart1"/>
    <dgm:cxn modelId="{85553EF5-9958-4A27-BA59-80A79AC99BC9}" type="presOf" srcId="{C60EEF5F-AB1A-4D64-893A-20A1D8652E4D}" destId="{4F4D33D4-5D04-4E49-BEF5-FD36FC266D97}" srcOrd="1" destOrd="0" presId="urn:microsoft.com/office/officeart/2005/8/layout/orgChart1"/>
    <dgm:cxn modelId="{825B86FC-ED11-4642-B0A1-AAFFAB4C18B5}" type="presOf" srcId="{4F465ED9-20CE-4CB5-81A6-861766FDDFF9}" destId="{3B50E7BD-8A9B-49DA-9E25-0E2C5ACFAF52}" srcOrd="0" destOrd="0" presId="urn:microsoft.com/office/officeart/2005/8/layout/orgChart1"/>
    <dgm:cxn modelId="{F95247F3-1CAD-4DD1-8D7D-68D46B7E1B12}" type="presParOf" srcId="{C84795D7-BDB4-42F3-A17F-879AACF73B3B}" destId="{C0CE5256-FE13-4D28-A664-08188428D507}" srcOrd="0" destOrd="0" presId="urn:microsoft.com/office/officeart/2005/8/layout/orgChart1"/>
    <dgm:cxn modelId="{3FA624BE-0D26-4784-84B8-7DB211D9486F}" type="presParOf" srcId="{C0CE5256-FE13-4D28-A664-08188428D507}" destId="{84568930-2D94-4A59-9A12-B7F89C3D55A8}" srcOrd="0" destOrd="0" presId="urn:microsoft.com/office/officeart/2005/8/layout/orgChart1"/>
    <dgm:cxn modelId="{3BDAC717-53A0-42C4-AABB-E455FBB8C913}" type="presParOf" srcId="{84568930-2D94-4A59-9A12-B7F89C3D55A8}" destId="{BF9338D6-497C-46AD-B6A7-EDEE87B98F23}" srcOrd="0" destOrd="0" presId="urn:microsoft.com/office/officeart/2005/8/layout/orgChart1"/>
    <dgm:cxn modelId="{DEDC0100-C41C-4205-AA4E-D9738534200F}" type="presParOf" srcId="{84568930-2D94-4A59-9A12-B7F89C3D55A8}" destId="{3C25EAA4-AE45-4979-897F-2A5D77BD6703}" srcOrd="1" destOrd="0" presId="urn:microsoft.com/office/officeart/2005/8/layout/orgChart1"/>
    <dgm:cxn modelId="{466A3CF4-5F4B-435B-9BDB-B61F34BBB0E5}" type="presParOf" srcId="{C0CE5256-FE13-4D28-A664-08188428D507}" destId="{832A9CA5-8B85-4113-971A-2A822E1088C6}" srcOrd="1" destOrd="0" presId="urn:microsoft.com/office/officeart/2005/8/layout/orgChart1"/>
    <dgm:cxn modelId="{D87AF240-2975-494D-B8A9-291CD85F1178}" type="presParOf" srcId="{832A9CA5-8B85-4113-971A-2A822E1088C6}" destId="{3387B0E7-75F6-4B24-9DCE-C20E18ABD258}" srcOrd="0" destOrd="0" presId="urn:microsoft.com/office/officeart/2005/8/layout/orgChart1"/>
    <dgm:cxn modelId="{317B4709-736E-4A38-BF24-C0ABBD2687B5}" type="presParOf" srcId="{832A9CA5-8B85-4113-971A-2A822E1088C6}" destId="{E030BE00-DA82-404F-9DC9-518C3F9E8A30}" srcOrd="1" destOrd="0" presId="urn:microsoft.com/office/officeart/2005/8/layout/orgChart1"/>
    <dgm:cxn modelId="{AD37C88C-6954-431C-8ABC-9947DA6C39F9}" type="presParOf" srcId="{E030BE00-DA82-404F-9DC9-518C3F9E8A30}" destId="{90E09D11-A8BB-469B-9D1A-9D6530570701}" srcOrd="0" destOrd="0" presId="urn:microsoft.com/office/officeart/2005/8/layout/orgChart1"/>
    <dgm:cxn modelId="{61B8B626-B681-4F5F-9D03-E5DF02F49E12}" type="presParOf" srcId="{90E09D11-A8BB-469B-9D1A-9D6530570701}" destId="{63015826-F3B3-4BC9-AA88-C6510A4EBC39}" srcOrd="0" destOrd="0" presId="urn:microsoft.com/office/officeart/2005/8/layout/orgChart1"/>
    <dgm:cxn modelId="{1342655D-32BE-4FA6-B4F6-A064E8A943F1}" type="presParOf" srcId="{90E09D11-A8BB-469B-9D1A-9D6530570701}" destId="{CC818544-8098-4641-A17C-D06BFE8D4A64}" srcOrd="1" destOrd="0" presId="urn:microsoft.com/office/officeart/2005/8/layout/orgChart1"/>
    <dgm:cxn modelId="{DA4D2385-0C82-44A5-B28E-84A28B80FE6E}" type="presParOf" srcId="{E030BE00-DA82-404F-9DC9-518C3F9E8A30}" destId="{69536A24-D933-446F-81DC-E8D8F9775842}" srcOrd="1" destOrd="0" presId="urn:microsoft.com/office/officeart/2005/8/layout/orgChart1"/>
    <dgm:cxn modelId="{937CF99B-790B-40F0-A380-FF52328B6429}" type="presParOf" srcId="{E030BE00-DA82-404F-9DC9-518C3F9E8A30}" destId="{DB2A1EBF-B28C-4EF8-8BFC-1DD9B8288683}" srcOrd="2" destOrd="0" presId="urn:microsoft.com/office/officeart/2005/8/layout/orgChart1"/>
    <dgm:cxn modelId="{B4EED37B-51A6-4541-BCD9-D868F012BFEC}" type="presParOf" srcId="{832A9CA5-8B85-4113-971A-2A822E1088C6}" destId="{36236DB5-0CD9-4D78-BB12-727298A2A61F}" srcOrd="2" destOrd="0" presId="urn:microsoft.com/office/officeart/2005/8/layout/orgChart1"/>
    <dgm:cxn modelId="{242BB772-EAAA-4347-85AD-1A331C837102}" type="presParOf" srcId="{832A9CA5-8B85-4113-971A-2A822E1088C6}" destId="{AD4FDE8E-A7A2-4588-AFCB-FD365D5CAF0F}" srcOrd="3" destOrd="0" presId="urn:microsoft.com/office/officeart/2005/8/layout/orgChart1"/>
    <dgm:cxn modelId="{F6E9B295-488F-4FEF-8E18-F6058AF01E6B}" type="presParOf" srcId="{AD4FDE8E-A7A2-4588-AFCB-FD365D5CAF0F}" destId="{F3A9AEB5-7580-448B-A855-4FE370CF453E}" srcOrd="0" destOrd="0" presId="urn:microsoft.com/office/officeart/2005/8/layout/orgChart1"/>
    <dgm:cxn modelId="{49FD07B0-EAAF-48B7-B8B0-213C86B2ADB4}" type="presParOf" srcId="{F3A9AEB5-7580-448B-A855-4FE370CF453E}" destId="{3F8F974A-D328-46FB-BEE9-CA2F6E3D7021}" srcOrd="0" destOrd="0" presId="urn:microsoft.com/office/officeart/2005/8/layout/orgChart1"/>
    <dgm:cxn modelId="{E9C4D099-2D29-4FE9-9D3C-9B80B7DD9991}" type="presParOf" srcId="{F3A9AEB5-7580-448B-A855-4FE370CF453E}" destId="{42599AB7-377C-474D-ADC3-57D2A81901CC}" srcOrd="1" destOrd="0" presId="urn:microsoft.com/office/officeart/2005/8/layout/orgChart1"/>
    <dgm:cxn modelId="{67AE8CD8-7763-4409-80A0-7943A4EC5DD5}" type="presParOf" srcId="{AD4FDE8E-A7A2-4588-AFCB-FD365D5CAF0F}" destId="{63F4058E-11DE-4ED1-9A3E-BAC0F6898B17}" srcOrd="1" destOrd="0" presId="urn:microsoft.com/office/officeart/2005/8/layout/orgChart1"/>
    <dgm:cxn modelId="{A8AD4582-876F-405B-A444-F74A509CBC9B}" type="presParOf" srcId="{AD4FDE8E-A7A2-4588-AFCB-FD365D5CAF0F}" destId="{3ED97203-3778-4E31-8DAF-9D9D66900C35}" srcOrd="2" destOrd="0" presId="urn:microsoft.com/office/officeart/2005/8/layout/orgChart1"/>
    <dgm:cxn modelId="{55D98E21-A1AB-4061-8D2D-A00B7C68B315}" type="presParOf" srcId="{832A9CA5-8B85-4113-971A-2A822E1088C6}" destId="{AB991021-4EBB-437B-A0CA-4E006F731559}" srcOrd="4" destOrd="0" presId="urn:microsoft.com/office/officeart/2005/8/layout/orgChart1"/>
    <dgm:cxn modelId="{73D58817-11B1-474E-BB55-2378DACE9A80}" type="presParOf" srcId="{832A9CA5-8B85-4113-971A-2A822E1088C6}" destId="{AC036318-C3CF-4552-8BBF-61F7F7A027EA}" srcOrd="5" destOrd="0" presId="urn:microsoft.com/office/officeart/2005/8/layout/orgChart1"/>
    <dgm:cxn modelId="{3D1C717F-6F6F-4315-9D5E-E1DDDA4E72F7}" type="presParOf" srcId="{AC036318-C3CF-4552-8BBF-61F7F7A027EA}" destId="{1814753F-6E55-420B-A73C-3E090FCCDB72}" srcOrd="0" destOrd="0" presId="urn:microsoft.com/office/officeart/2005/8/layout/orgChart1"/>
    <dgm:cxn modelId="{6DD91B42-CF78-4DC7-ACB7-6F8505428231}" type="presParOf" srcId="{1814753F-6E55-420B-A73C-3E090FCCDB72}" destId="{4C54A219-3C97-478B-A364-290996454E1C}" srcOrd="0" destOrd="0" presId="urn:microsoft.com/office/officeart/2005/8/layout/orgChart1"/>
    <dgm:cxn modelId="{DD95E3AA-51C8-4773-8E29-5B2F076DAE80}" type="presParOf" srcId="{1814753F-6E55-420B-A73C-3E090FCCDB72}" destId="{D3702BA3-1879-441C-9D69-0CA9559837F7}" srcOrd="1" destOrd="0" presId="urn:microsoft.com/office/officeart/2005/8/layout/orgChart1"/>
    <dgm:cxn modelId="{F1B45CCF-C9F6-4495-BA26-589FB50840CA}" type="presParOf" srcId="{AC036318-C3CF-4552-8BBF-61F7F7A027EA}" destId="{400D1634-E1F7-4146-BCCE-443B4E3AA491}" srcOrd="1" destOrd="0" presId="urn:microsoft.com/office/officeart/2005/8/layout/orgChart1"/>
    <dgm:cxn modelId="{DA9DA974-BB60-4AA3-A28F-2C35904361D1}" type="presParOf" srcId="{AC036318-C3CF-4552-8BBF-61F7F7A027EA}" destId="{A9E79B0C-98B0-4908-859D-213D3404EEB4}" srcOrd="2" destOrd="0" presId="urn:microsoft.com/office/officeart/2005/8/layout/orgChart1"/>
    <dgm:cxn modelId="{4521F0DE-9F2E-49B0-AA8F-0F5EF01D80C7}" type="presParOf" srcId="{832A9CA5-8B85-4113-971A-2A822E1088C6}" destId="{3B50E7BD-8A9B-49DA-9E25-0E2C5ACFAF52}" srcOrd="6" destOrd="0" presId="urn:microsoft.com/office/officeart/2005/8/layout/orgChart1"/>
    <dgm:cxn modelId="{65979CE4-24B1-4CDF-896E-07E3A050BAC5}" type="presParOf" srcId="{832A9CA5-8B85-4113-971A-2A822E1088C6}" destId="{05E1FD03-D302-4158-A15D-C83E17C90D5B}" srcOrd="7" destOrd="0" presId="urn:microsoft.com/office/officeart/2005/8/layout/orgChart1"/>
    <dgm:cxn modelId="{594CEE94-810B-4963-8E8A-4746671B8BB4}" type="presParOf" srcId="{05E1FD03-D302-4158-A15D-C83E17C90D5B}" destId="{B86C5D5B-4AFA-471A-802B-115FA67F441A}" srcOrd="0" destOrd="0" presId="urn:microsoft.com/office/officeart/2005/8/layout/orgChart1"/>
    <dgm:cxn modelId="{73121C1F-2493-4335-87F6-492955FF6E02}" type="presParOf" srcId="{B86C5D5B-4AFA-471A-802B-115FA67F441A}" destId="{9CE1C883-6524-4E8F-82C1-5BA699C7AFF5}" srcOrd="0" destOrd="0" presId="urn:microsoft.com/office/officeart/2005/8/layout/orgChart1"/>
    <dgm:cxn modelId="{99C5F001-8B99-46AF-8DB6-84783DF7F39C}" type="presParOf" srcId="{B86C5D5B-4AFA-471A-802B-115FA67F441A}" destId="{E56000F2-36DF-4CCE-AAA9-A16C4D5C0B17}" srcOrd="1" destOrd="0" presId="urn:microsoft.com/office/officeart/2005/8/layout/orgChart1"/>
    <dgm:cxn modelId="{66B105AA-A425-4F56-8052-4E333E39496D}" type="presParOf" srcId="{05E1FD03-D302-4158-A15D-C83E17C90D5B}" destId="{BB77C241-E4F8-4728-A6DE-1834DD85E5F1}" srcOrd="1" destOrd="0" presId="urn:microsoft.com/office/officeart/2005/8/layout/orgChart1"/>
    <dgm:cxn modelId="{AA0A63DF-9046-4546-A978-D39BC6AEF16E}" type="presParOf" srcId="{05E1FD03-D302-4158-A15D-C83E17C90D5B}" destId="{42580A56-F418-4696-8328-B34B34018574}" srcOrd="2" destOrd="0" presId="urn:microsoft.com/office/officeart/2005/8/layout/orgChart1"/>
    <dgm:cxn modelId="{0C560D34-EAE0-444A-B7B6-51F9B5F16551}" type="presParOf" srcId="{832A9CA5-8B85-4113-971A-2A822E1088C6}" destId="{C296187B-D413-4AE1-B1FF-3FD91A942D9F}" srcOrd="8" destOrd="0" presId="urn:microsoft.com/office/officeart/2005/8/layout/orgChart1"/>
    <dgm:cxn modelId="{F9522A37-3132-45B6-8E66-57DA668A75D2}" type="presParOf" srcId="{832A9CA5-8B85-4113-971A-2A822E1088C6}" destId="{707C2377-90AA-4D51-9541-770DBCD1EEE4}" srcOrd="9" destOrd="0" presId="urn:microsoft.com/office/officeart/2005/8/layout/orgChart1"/>
    <dgm:cxn modelId="{0D6BE172-E57A-4FA0-86CF-976080552F5C}" type="presParOf" srcId="{707C2377-90AA-4D51-9541-770DBCD1EEE4}" destId="{AE052804-A073-412E-AD22-18D69E7BF470}" srcOrd="0" destOrd="0" presId="urn:microsoft.com/office/officeart/2005/8/layout/orgChart1"/>
    <dgm:cxn modelId="{4FB9C8A4-F1B7-408E-978C-3D2386736E35}" type="presParOf" srcId="{AE052804-A073-412E-AD22-18D69E7BF470}" destId="{21E6532F-BAB9-4106-A2C3-D0E4512B5DA8}" srcOrd="0" destOrd="0" presId="urn:microsoft.com/office/officeart/2005/8/layout/orgChart1"/>
    <dgm:cxn modelId="{00ECD5F7-3F3B-490F-9C8C-C5F519F0824D}" type="presParOf" srcId="{AE052804-A073-412E-AD22-18D69E7BF470}" destId="{4F4D33D4-5D04-4E49-BEF5-FD36FC266D97}" srcOrd="1" destOrd="0" presId="urn:microsoft.com/office/officeart/2005/8/layout/orgChart1"/>
    <dgm:cxn modelId="{4A6BFAA3-B989-4141-A649-EBE73304A4D6}" type="presParOf" srcId="{707C2377-90AA-4D51-9541-770DBCD1EEE4}" destId="{FACB4F2C-7E06-4A67-8DA9-6A57E4D418AE}" srcOrd="1" destOrd="0" presId="urn:microsoft.com/office/officeart/2005/8/layout/orgChart1"/>
    <dgm:cxn modelId="{5ED42FF7-6394-4477-9E02-1E2D5119791F}" type="presParOf" srcId="{707C2377-90AA-4D51-9541-770DBCD1EEE4}" destId="{9552958F-C67C-40A1-9E11-B16727D0DD23}" srcOrd="2" destOrd="0" presId="urn:microsoft.com/office/officeart/2005/8/layout/orgChart1"/>
    <dgm:cxn modelId="{E50773E9-0D29-4B73-BF1B-C34D45F6AC6A}" type="presParOf" srcId="{C0CE5256-FE13-4D28-A664-08188428D507}" destId="{AFCC4896-1FC9-45F6-9585-C2B94A42A68B}" srcOrd="2" destOrd="0" presId="urn:microsoft.com/office/officeart/2005/8/layout/orgChart1"/>
    <dgm:cxn modelId="{94D65CF4-5657-4F93-9B03-77B1CE341A68}" type="presParOf" srcId="{AFCC4896-1FC9-45F6-9585-C2B94A42A68B}" destId="{3A9A6090-7F25-4214-B932-1D990DF56795}" srcOrd="0" destOrd="0" presId="urn:microsoft.com/office/officeart/2005/8/layout/orgChart1"/>
    <dgm:cxn modelId="{3F2D1275-E749-4522-9A7D-6A371F905DBF}" type="presParOf" srcId="{AFCC4896-1FC9-45F6-9585-C2B94A42A68B}" destId="{D6741EA9-4CF5-4CDB-AC98-1576C0E746C4}" srcOrd="1" destOrd="0" presId="urn:microsoft.com/office/officeart/2005/8/layout/orgChart1"/>
    <dgm:cxn modelId="{0FC2334A-0081-4A32-B8A5-62917DF1E5CB}" type="presParOf" srcId="{D6741EA9-4CF5-4CDB-AC98-1576C0E746C4}" destId="{33047E29-ED9C-4661-859B-961EB8712F9A}" srcOrd="0" destOrd="0" presId="urn:microsoft.com/office/officeart/2005/8/layout/orgChart1"/>
    <dgm:cxn modelId="{7DEA6841-709C-4ECE-BA01-88BE94FB9958}" type="presParOf" srcId="{33047E29-ED9C-4661-859B-961EB8712F9A}" destId="{611FC489-E159-4750-B867-B22BD63514A0}" srcOrd="0" destOrd="0" presId="urn:microsoft.com/office/officeart/2005/8/layout/orgChart1"/>
    <dgm:cxn modelId="{AF635328-3783-4717-A897-768521F6C025}" type="presParOf" srcId="{33047E29-ED9C-4661-859B-961EB8712F9A}" destId="{223846D9-2A43-4F48-926F-E9EEF73DC68F}" srcOrd="1" destOrd="0" presId="urn:microsoft.com/office/officeart/2005/8/layout/orgChart1"/>
    <dgm:cxn modelId="{9F0601B1-5932-4AD4-B621-6EE8CF235A75}" type="presParOf" srcId="{D6741EA9-4CF5-4CDB-AC98-1576C0E746C4}" destId="{01381EC5-C812-48DD-A8FB-65215F3AC59E}" srcOrd="1" destOrd="0" presId="urn:microsoft.com/office/officeart/2005/8/layout/orgChart1"/>
    <dgm:cxn modelId="{49E1886A-F497-4812-877A-5A043392642A}" type="presParOf" srcId="{D6741EA9-4CF5-4CDB-AC98-1576C0E746C4}" destId="{907A9636-5607-40DD-B45C-08054778FC03}"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9A6090-7F25-4214-B932-1D990DF56795}">
      <dsp:nvSpPr>
        <dsp:cNvPr id="0" name=""/>
        <dsp:cNvSpPr/>
      </dsp:nvSpPr>
      <dsp:spPr>
        <a:xfrm>
          <a:off x="3880258" y="1873656"/>
          <a:ext cx="593689" cy="834151"/>
        </a:xfrm>
        <a:custGeom>
          <a:avLst/>
          <a:gdLst/>
          <a:ahLst/>
          <a:cxnLst/>
          <a:rect l="0" t="0" r="0" b="0"/>
          <a:pathLst>
            <a:path>
              <a:moveTo>
                <a:pt x="593689" y="0"/>
              </a:moveTo>
              <a:lnTo>
                <a:pt x="593689" y="834151"/>
              </a:lnTo>
              <a:lnTo>
                <a:pt x="0" y="83415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296187B-D413-4AE1-B1FF-3FD91A942D9F}">
      <dsp:nvSpPr>
        <dsp:cNvPr id="0" name=""/>
        <dsp:cNvSpPr/>
      </dsp:nvSpPr>
      <dsp:spPr>
        <a:xfrm>
          <a:off x="4473948" y="1873656"/>
          <a:ext cx="3868664" cy="1536011"/>
        </a:xfrm>
        <a:custGeom>
          <a:avLst/>
          <a:gdLst/>
          <a:ahLst/>
          <a:cxnLst/>
          <a:rect l="0" t="0" r="0" b="0"/>
          <a:pathLst>
            <a:path>
              <a:moveTo>
                <a:pt x="0" y="0"/>
              </a:moveTo>
              <a:lnTo>
                <a:pt x="0" y="1449395"/>
              </a:lnTo>
              <a:lnTo>
                <a:pt x="3868664" y="1449395"/>
              </a:lnTo>
              <a:lnTo>
                <a:pt x="3868664" y="153601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B50E7BD-8A9B-49DA-9E25-0E2C5ACFAF52}">
      <dsp:nvSpPr>
        <dsp:cNvPr id="0" name=""/>
        <dsp:cNvSpPr/>
      </dsp:nvSpPr>
      <dsp:spPr>
        <a:xfrm>
          <a:off x="4473948" y="1873656"/>
          <a:ext cx="2572290" cy="1536011"/>
        </a:xfrm>
        <a:custGeom>
          <a:avLst/>
          <a:gdLst/>
          <a:ahLst/>
          <a:cxnLst/>
          <a:rect l="0" t="0" r="0" b="0"/>
          <a:pathLst>
            <a:path>
              <a:moveTo>
                <a:pt x="0" y="0"/>
              </a:moveTo>
              <a:lnTo>
                <a:pt x="0" y="1449395"/>
              </a:lnTo>
              <a:lnTo>
                <a:pt x="2572290" y="1449395"/>
              </a:lnTo>
              <a:lnTo>
                <a:pt x="2572290" y="153601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B991021-4EBB-437B-A0CA-4E006F731559}">
      <dsp:nvSpPr>
        <dsp:cNvPr id="0" name=""/>
        <dsp:cNvSpPr/>
      </dsp:nvSpPr>
      <dsp:spPr>
        <a:xfrm>
          <a:off x="4473948" y="1873656"/>
          <a:ext cx="1000053" cy="1536011"/>
        </a:xfrm>
        <a:custGeom>
          <a:avLst/>
          <a:gdLst/>
          <a:ahLst/>
          <a:cxnLst/>
          <a:rect l="0" t="0" r="0" b="0"/>
          <a:pathLst>
            <a:path>
              <a:moveTo>
                <a:pt x="0" y="0"/>
              </a:moveTo>
              <a:lnTo>
                <a:pt x="0" y="1449395"/>
              </a:lnTo>
              <a:lnTo>
                <a:pt x="1000053" y="1449395"/>
              </a:lnTo>
              <a:lnTo>
                <a:pt x="1000053" y="153601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6236DB5-0CD9-4D78-BB12-727298A2A61F}">
      <dsp:nvSpPr>
        <dsp:cNvPr id="0" name=""/>
        <dsp:cNvSpPr/>
      </dsp:nvSpPr>
      <dsp:spPr>
        <a:xfrm>
          <a:off x="3288244" y="1873656"/>
          <a:ext cx="1185703" cy="1536011"/>
        </a:xfrm>
        <a:custGeom>
          <a:avLst/>
          <a:gdLst/>
          <a:ahLst/>
          <a:cxnLst/>
          <a:rect l="0" t="0" r="0" b="0"/>
          <a:pathLst>
            <a:path>
              <a:moveTo>
                <a:pt x="1185703" y="0"/>
              </a:moveTo>
              <a:lnTo>
                <a:pt x="1185703" y="1449395"/>
              </a:lnTo>
              <a:lnTo>
                <a:pt x="0" y="1449395"/>
              </a:lnTo>
              <a:lnTo>
                <a:pt x="0" y="153601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387B0E7-75F6-4B24-9DCE-C20E18ABD258}">
      <dsp:nvSpPr>
        <dsp:cNvPr id="0" name=""/>
        <dsp:cNvSpPr/>
      </dsp:nvSpPr>
      <dsp:spPr>
        <a:xfrm>
          <a:off x="1018973" y="1873656"/>
          <a:ext cx="3454975" cy="1536011"/>
        </a:xfrm>
        <a:custGeom>
          <a:avLst/>
          <a:gdLst/>
          <a:ahLst/>
          <a:cxnLst/>
          <a:rect l="0" t="0" r="0" b="0"/>
          <a:pathLst>
            <a:path>
              <a:moveTo>
                <a:pt x="3454975" y="0"/>
              </a:moveTo>
              <a:lnTo>
                <a:pt x="3454975" y="1449395"/>
              </a:lnTo>
              <a:lnTo>
                <a:pt x="0" y="1449395"/>
              </a:lnTo>
              <a:lnTo>
                <a:pt x="0" y="153601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F9338D6-497C-46AD-B6A7-EDEE87B98F23}">
      <dsp:nvSpPr>
        <dsp:cNvPr id="0" name=""/>
        <dsp:cNvSpPr/>
      </dsp:nvSpPr>
      <dsp:spPr>
        <a:xfrm>
          <a:off x="1881525" y="651998"/>
          <a:ext cx="5184844" cy="1221657"/>
        </a:xfrm>
        <a:prstGeom prst="rect">
          <a:avLst/>
        </a:prstGeom>
        <a:solidFill>
          <a:srgbClr val="FF66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fa-IR" sz="2800" kern="1200"/>
            <a:t>قرارگاه مرکزی نفس تهران</a:t>
          </a:r>
          <a:endParaRPr lang="en-US" sz="2800" kern="1200"/>
        </a:p>
      </dsp:txBody>
      <dsp:txXfrm>
        <a:off x="1881525" y="651998"/>
        <a:ext cx="5184844" cy="1221657"/>
      </dsp:txXfrm>
    </dsp:sp>
    <dsp:sp modelId="{63015826-F3B3-4BC9-AA88-C6510A4EBC39}">
      <dsp:nvSpPr>
        <dsp:cNvPr id="0" name=""/>
        <dsp:cNvSpPr/>
      </dsp:nvSpPr>
      <dsp:spPr>
        <a:xfrm>
          <a:off x="2161" y="3409667"/>
          <a:ext cx="2033622" cy="412456"/>
        </a:xfrm>
        <a:prstGeom prst="rect">
          <a:avLst/>
        </a:prstGeom>
        <a:solidFill>
          <a:schemeClr val="accent3">
            <a:lumMod val="60000"/>
            <a:lumOff val="40000"/>
            <a:alpha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fa-IR" sz="1800" kern="1200">
              <a:solidFill>
                <a:sysClr val="windowText" lastClr="000000"/>
              </a:solidFill>
            </a:rPr>
            <a:t>واحد آموزش و پژوهش</a:t>
          </a:r>
          <a:endParaRPr lang="en-US" sz="1800" kern="1200">
            <a:solidFill>
              <a:sysClr val="windowText" lastClr="000000"/>
            </a:solidFill>
          </a:endParaRPr>
        </a:p>
      </dsp:txBody>
      <dsp:txXfrm>
        <a:off x="2161" y="3409667"/>
        <a:ext cx="2033622" cy="412456"/>
      </dsp:txXfrm>
    </dsp:sp>
    <dsp:sp modelId="{3F8F974A-D328-46FB-BEE9-CA2F6E3D7021}">
      <dsp:nvSpPr>
        <dsp:cNvPr id="0" name=""/>
        <dsp:cNvSpPr/>
      </dsp:nvSpPr>
      <dsp:spPr>
        <a:xfrm>
          <a:off x="2209015" y="3409667"/>
          <a:ext cx="2158456" cy="412456"/>
        </a:xfrm>
        <a:prstGeom prst="rect">
          <a:avLst/>
        </a:prstGeom>
        <a:solidFill>
          <a:schemeClr val="accent1">
            <a:lumMod val="60000"/>
            <a:lumOff val="40000"/>
            <a:alpha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fa-IR" sz="1800" kern="1200">
              <a:solidFill>
                <a:sysClr val="windowText" lastClr="000000"/>
              </a:solidFill>
            </a:rPr>
            <a:t>واحد رسانه و فرهنگ سازی</a:t>
          </a:r>
          <a:endParaRPr lang="en-US" sz="1800" kern="1200">
            <a:solidFill>
              <a:sysClr val="windowText" lastClr="000000"/>
            </a:solidFill>
          </a:endParaRPr>
        </a:p>
      </dsp:txBody>
      <dsp:txXfrm>
        <a:off x="2209015" y="3409667"/>
        <a:ext cx="2158456" cy="412456"/>
      </dsp:txXfrm>
    </dsp:sp>
    <dsp:sp modelId="{4C54A219-3C97-478B-A364-290996454E1C}">
      <dsp:nvSpPr>
        <dsp:cNvPr id="0" name=""/>
        <dsp:cNvSpPr/>
      </dsp:nvSpPr>
      <dsp:spPr>
        <a:xfrm>
          <a:off x="4566523" y="3409667"/>
          <a:ext cx="1814955" cy="412456"/>
        </a:xfrm>
        <a:prstGeom prst="rect">
          <a:avLst/>
        </a:prstGeom>
        <a:solidFill>
          <a:srgbClr val="9999FF">
            <a:alpha val="89804"/>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fa-IR" sz="1800" kern="1200">
              <a:solidFill>
                <a:sysClr val="windowText" lastClr="000000"/>
              </a:solidFill>
            </a:rPr>
            <a:t>واحد حمایت و پشتیبانی</a:t>
          </a:r>
          <a:endParaRPr lang="en-US" sz="1800" kern="1200">
            <a:solidFill>
              <a:sysClr val="windowText" lastClr="000000"/>
            </a:solidFill>
          </a:endParaRPr>
        </a:p>
      </dsp:txBody>
      <dsp:txXfrm>
        <a:off x="4566523" y="3409667"/>
        <a:ext cx="1814955" cy="412456"/>
      </dsp:txXfrm>
    </dsp:sp>
    <dsp:sp modelId="{9CE1C883-6524-4E8F-82C1-5BA699C7AFF5}">
      <dsp:nvSpPr>
        <dsp:cNvPr id="0" name=""/>
        <dsp:cNvSpPr/>
      </dsp:nvSpPr>
      <dsp:spPr>
        <a:xfrm>
          <a:off x="6528890" y="3409667"/>
          <a:ext cx="1034695" cy="412456"/>
        </a:xfrm>
        <a:prstGeom prst="rect">
          <a:avLst/>
        </a:prstGeom>
        <a:solidFill>
          <a:srgbClr val="92D050">
            <a:alpha val="9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fa-IR" sz="1800" kern="1200">
              <a:solidFill>
                <a:sysClr val="windowText" lastClr="000000"/>
              </a:solidFill>
            </a:rPr>
            <a:t>واحد نجات</a:t>
          </a:r>
          <a:endParaRPr lang="en-US" sz="1800" kern="1200">
            <a:solidFill>
              <a:sysClr val="windowText" lastClr="000000"/>
            </a:solidFill>
          </a:endParaRPr>
        </a:p>
      </dsp:txBody>
      <dsp:txXfrm>
        <a:off x="6528890" y="3409667"/>
        <a:ext cx="1034695" cy="412456"/>
      </dsp:txXfrm>
    </dsp:sp>
    <dsp:sp modelId="{21E6532F-BAB9-4106-A2C3-D0E4512B5DA8}">
      <dsp:nvSpPr>
        <dsp:cNvPr id="0" name=""/>
        <dsp:cNvSpPr/>
      </dsp:nvSpPr>
      <dsp:spPr>
        <a:xfrm>
          <a:off x="7736817" y="3409667"/>
          <a:ext cx="1211589" cy="409853"/>
        </a:xfrm>
        <a:prstGeom prst="rect">
          <a:avLst/>
        </a:prstGeom>
        <a:solidFill>
          <a:srgbClr val="FFC000">
            <a:alpha val="9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fa-IR" sz="1800" kern="1200">
              <a:solidFill>
                <a:sysClr val="windowText" lastClr="000000"/>
              </a:solidFill>
            </a:rPr>
            <a:t>واحد</a:t>
          </a:r>
          <a:r>
            <a:rPr lang="fa-IR" sz="1800" kern="1200"/>
            <a:t> </a:t>
          </a:r>
          <a:r>
            <a:rPr lang="fa-IR" sz="1800" kern="1200">
              <a:solidFill>
                <a:sysClr val="windowText" lastClr="000000"/>
              </a:solidFill>
            </a:rPr>
            <a:t>شناسایی</a:t>
          </a:r>
          <a:endParaRPr lang="en-US" sz="1800" kern="1200">
            <a:solidFill>
              <a:sysClr val="windowText" lastClr="000000"/>
            </a:solidFill>
          </a:endParaRPr>
        </a:p>
      </dsp:txBody>
      <dsp:txXfrm>
        <a:off x="7736817" y="3409667"/>
        <a:ext cx="1211589" cy="409853"/>
      </dsp:txXfrm>
    </dsp:sp>
    <dsp:sp modelId="{611FC489-E159-4750-B867-B22BD63514A0}">
      <dsp:nvSpPr>
        <dsp:cNvPr id="0" name=""/>
        <dsp:cNvSpPr/>
      </dsp:nvSpPr>
      <dsp:spPr>
        <a:xfrm>
          <a:off x="3055346" y="2501579"/>
          <a:ext cx="824912" cy="412456"/>
        </a:xfrm>
        <a:prstGeom prst="rect">
          <a:avLst/>
        </a:prstGeom>
        <a:solidFill>
          <a:srgbClr val="F4EE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fa-IR" sz="1800" kern="1200">
              <a:solidFill>
                <a:sysClr val="windowText" lastClr="000000"/>
              </a:solidFill>
            </a:rPr>
            <a:t>دبیرخانه</a:t>
          </a:r>
          <a:endParaRPr lang="en-US" sz="1800" kern="1200">
            <a:solidFill>
              <a:sysClr val="windowText" lastClr="000000"/>
            </a:solidFill>
          </a:endParaRPr>
        </a:p>
      </dsp:txBody>
      <dsp:txXfrm>
        <a:off x="3055346" y="2501579"/>
        <a:ext cx="824912" cy="412456"/>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EE6246DE-D6A7-4477-9650-160B0835008E}" type="datetimeFigureOut">
              <a:rPr lang="en-US" smtClean="0"/>
              <a:t>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F31829-EE37-476B-B73B-561C375F5E10}" type="slidenum">
              <a:rPr lang="en-US" smtClean="0"/>
              <a:t>‹#›</a:t>
            </a:fld>
            <a:endParaRPr lang="en-US"/>
          </a:p>
        </p:txBody>
      </p:sp>
    </p:spTree>
    <p:extLst>
      <p:ext uri="{BB962C8B-B14F-4D97-AF65-F5344CB8AC3E}">
        <p14:creationId xmlns:p14="http://schemas.microsoft.com/office/powerpoint/2010/main" val="30295577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E6246DE-D6A7-4477-9650-160B0835008E}" type="datetimeFigureOut">
              <a:rPr lang="en-US" smtClean="0"/>
              <a:t>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F31829-EE37-476B-B73B-561C375F5E10}" type="slidenum">
              <a:rPr lang="en-US" smtClean="0"/>
              <a:t>‹#›</a:t>
            </a:fld>
            <a:endParaRPr lang="en-US"/>
          </a:p>
        </p:txBody>
      </p:sp>
    </p:spTree>
    <p:extLst>
      <p:ext uri="{BB962C8B-B14F-4D97-AF65-F5344CB8AC3E}">
        <p14:creationId xmlns:p14="http://schemas.microsoft.com/office/powerpoint/2010/main" val="543899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E6246DE-D6A7-4477-9650-160B0835008E}" type="datetimeFigureOut">
              <a:rPr lang="en-US" smtClean="0"/>
              <a:t>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F31829-EE37-476B-B73B-561C375F5E10}" type="slidenum">
              <a:rPr lang="en-US" smtClean="0"/>
              <a:t>‹#›</a:t>
            </a:fld>
            <a:endParaRPr lang="en-US"/>
          </a:p>
        </p:txBody>
      </p:sp>
    </p:spTree>
    <p:extLst>
      <p:ext uri="{BB962C8B-B14F-4D97-AF65-F5344CB8AC3E}">
        <p14:creationId xmlns:p14="http://schemas.microsoft.com/office/powerpoint/2010/main" val="3745815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E6246DE-D6A7-4477-9650-160B0835008E}" type="datetimeFigureOut">
              <a:rPr lang="en-US" smtClean="0"/>
              <a:t>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F31829-EE37-476B-B73B-561C375F5E10}" type="slidenum">
              <a:rPr lang="en-US" smtClean="0"/>
              <a:t>‹#›</a:t>
            </a:fld>
            <a:endParaRPr lang="en-US"/>
          </a:p>
        </p:txBody>
      </p:sp>
    </p:spTree>
    <p:extLst>
      <p:ext uri="{BB962C8B-B14F-4D97-AF65-F5344CB8AC3E}">
        <p14:creationId xmlns:p14="http://schemas.microsoft.com/office/powerpoint/2010/main" val="4209551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E6246DE-D6A7-4477-9650-160B0835008E}" type="datetimeFigureOut">
              <a:rPr lang="en-US" smtClean="0"/>
              <a:t>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F31829-EE37-476B-B73B-561C375F5E10}" type="slidenum">
              <a:rPr lang="en-US" smtClean="0"/>
              <a:t>‹#›</a:t>
            </a:fld>
            <a:endParaRPr lang="en-US"/>
          </a:p>
        </p:txBody>
      </p:sp>
    </p:spTree>
    <p:extLst>
      <p:ext uri="{BB962C8B-B14F-4D97-AF65-F5344CB8AC3E}">
        <p14:creationId xmlns:p14="http://schemas.microsoft.com/office/powerpoint/2010/main" val="5190043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E6246DE-D6A7-4477-9650-160B0835008E}" type="datetimeFigureOut">
              <a:rPr lang="en-US" smtClean="0"/>
              <a:t>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F31829-EE37-476B-B73B-561C375F5E10}" type="slidenum">
              <a:rPr lang="en-US" smtClean="0"/>
              <a:t>‹#›</a:t>
            </a:fld>
            <a:endParaRPr lang="en-US"/>
          </a:p>
        </p:txBody>
      </p:sp>
    </p:spTree>
    <p:extLst>
      <p:ext uri="{BB962C8B-B14F-4D97-AF65-F5344CB8AC3E}">
        <p14:creationId xmlns:p14="http://schemas.microsoft.com/office/powerpoint/2010/main" val="366181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E6246DE-D6A7-4477-9650-160B0835008E}" type="datetimeFigureOut">
              <a:rPr lang="en-US" smtClean="0"/>
              <a:t>2/7/2024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F31829-EE37-476B-B73B-561C375F5E10}" type="slidenum">
              <a:rPr lang="en-US" smtClean="0"/>
              <a:t>‹#›</a:t>
            </a:fld>
            <a:endParaRPr lang="en-US"/>
          </a:p>
        </p:txBody>
      </p:sp>
    </p:spTree>
    <p:extLst>
      <p:ext uri="{BB962C8B-B14F-4D97-AF65-F5344CB8AC3E}">
        <p14:creationId xmlns:p14="http://schemas.microsoft.com/office/powerpoint/2010/main" val="41214688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E6246DE-D6A7-4477-9650-160B0835008E}" type="datetimeFigureOut">
              <a:rPr lang="en-US" smtClean="0"/>
              <a:t>2/7/2024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AF31829-EE37-476B-B73B-561C375F5E10}" type="slidenum">
              <a:rPr lang="en-US" smtClean="0"/>
              <a:t>‹#›</a:t>
            </a:fld>
            <a:endParaRPr lang="en-US"/>
          </a:p>
        </p:txBody>
      </p:sp>
    </p:spTree>
    <p:extLst>
      <p:ext uri="{BB962C8B-B14F-4D97-AF65-F5344CB8AC3E}">
        <p14:creationId xmlns:p14="http://schemas.microsoft.com/office/powerpoint/2010/main" val="212847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6246DE-D6A7-4477-9650-160B0835008E}" type="datetimeFigureOut">
              <a:rPr lang="en-US" smtClean="0"/>
              <a:t>2/7/2024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F31829-EE37-476B-B73B-561C375F5E10}" type="slidenum">
              <a:rPr lang="en-US" smtClean="0"/>
              <a:t>‹#›</a:t>
            </a:fld>
            <a:endParaRPr lang="en-US"/>
          </a:p>
        </p:txBody>
      </p:sp>
    </p:spTree>
    <p:extLst>
      <p:ext uri="{BB962C8B-B14F-4D97-AF65-F5344CB8AC3E}">
        <p14:creationId xmlns:p14="http://schemas.microsoft.com/office/powerpoint/2010/main" val="1820343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E6246DE-D6A7-4477-9650-160B0835008E}" type="datetimeFigureOut">
              <a:rPr lang="en-US" smtClean="0"/>
              <a:t>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F31829-EE37-476B-B73B-561C375F5E10}" type="slidenum">
              <a:rPr lang="en-US" smtClean="0"/>
              <a:t>‹#›</a:t>
            </a:fld>
            <a:endParaRPr lang="en-US"/>
          </a:p>
        </p:txBody>
      </p:sp>
    </p:spTree>
    <p:extLst>
      <p:ext uri="{BB962C8B-B14F-4D97-AF65-F5344CB8AC3E}">
        <p14:creationId xmlns:p14="http://schemas.microsoft.com/office/powerpoint/2010/main" val="464512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E6246DE-D6A7-4477-9650-160B0835008E}" type="datetimeFigureOut">
              <a:rPr lang="en-US" smtClean="0"/>
              <a:t>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F31829-EE37-476B-B73B-561C375F5E10}" type="slidenum">
              <a:rPr lang="en-US" smtClean="0"/>
              <a:t>‹#›</a:t>
            </a:fld>
            <a:endParaRPr lang="en-US"/>
          </a:p>
        </p:txBody>
      </p:sp>
    </p:spTree>
    <p:extLst>
      <p:ext uri="{BB962C8B-B14F-4D97-AF65-F5344CB8AC3E}">
        <p14:creationId xmlns:p14="http://schemas.microsoft.com/office/powerpoint/2010/main" val="719837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6246DE-D6A7-4477-9650-160B0835008E}" type="datetimeFigureOut">
              <a:rPr lang="en-US" smtClean="0"/>
              <a:t>2/7/2024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F31829-EE37-476B-B73B-561C375F5E10}" type="slidenum">
              <a:rPr lang="en-US" smtClean="0"/>
              <a:t>‹#›</a:t>
            </a:fld>
            <a:endParaRPr lang="en-US"/>
          </a:p>
        </p:txBody>
      </p:sp>
    </p:spTree>
    <p:extLst>
      <p:ext uri="{BB962C8B-B14F-4D97-AF65-F5344CB8AC3E}">
        <p14:creationId xmlns:p14="http://schemas.microsoft.com/office/powerpoint/2010/main" val="9301774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295800" y="0"/>
            <a:ext cx="3240360" cy="6858000"/>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26993" y="0"/>
            <a:ext cx="3236913"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ounded Rectangle 6"/>
          <p:cNvSpPr/>
          <p:nvPr/>
        </p:nvSpPr>
        <p:spPr>
          <a:xfrm>
            <a:off x="6312024" y="332656"/>
            <a:ext cx="4032448" cy="1944216"/>
          </a:xfrm>
          <a:prstGeom prst="roundRect">
            <a:avLst>
              <a:gd name="adj" fmla="val 37495"/>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524000" y="0"/>
            <a:ext cx="3131840" cy="6858000"/>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ounded Rectangle 1"/>
          <p:cNvSpPr/>
          <p:nvPr/>
        </p:nvSpPr>
        <p:spPr>
          <a:xfrm>
            <a:off x="4799856" y="2420888"/>
            <a:ext cx="5400600" cy="3240360"/>
          </a:xfrm>
          <a:prstGeom prst="roundRect">
            <a:avLst/>
          </a:prstGeom>
          <a:blipFill dpi="0" rotWithShape="1">
            <a:blip r:embed="rId6">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716360" y="0"/>
            <a:ext cx="3240360" cy="6858000"/>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0663906" y="0"/>
            <a:ext cx="3240360" cy="6858000"/>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511895" y="866775"/>
            <a:ext cx="3240360" cy="6858000"/>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59441" y="866775"/>
            <a:ext cx="3236913"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871630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6378"/>
            <a:ext cx="12201722" cy="6884378"/>
          </a:xfrm>
        </p:spPr>
      </p:pic>
      <p:sp>
        <p:nvSpPr>
          <p:cNvPr id="5" name="TextBox 4"/>
          <p:cNvSpPr txBox="1"/>
          <p:nvPr/>
        </p:nvSpPr>
        <p:spPr>
          <a:xfrm>
            <a:off x="2892668" y="759510"/>
            <a:ext cx="4422533" cy="769441"/>
          </a:xfrm>
          <a:prstGeom prst="rect">
            <a:avLst/>
          </a:prstGeom>
          <a:noFill/>
        </p:spPr>
        <p:txBody>
          <a:bodyPr wrap="square" rtlCol="0">
            <a:spAutoFit/>
          </a:bodyPr>
          <a:lstStyle/>
          <a:p>
            <a:pPr algn="ctr"/>
            <a:r>
              <a:rPr lang="fa-IR" sz="4400" b="1" dirty="0"/>
              <a:t>ساختار واحد شناسایی</a:t>
            </a:r>
            <a:endParaRPr lang="en-US" sz="4400" b="1" dirty="0"/>
          </a:p>
        </p:txBody>
      </p:sp>
      <p:pic>
        <p:nvPicPr>
          <p:cNvPr id="7" name="Picture 6"/>
          <p:cNvPicPr/>
          <p:nvPr/>
        </p:nvPicPr>
        <p:blipFill rotWithShape="1">
          <a:blip r:embed="rId3">
            <a:extLst>
              <a:ext uri="{28A0092B-C50C-407E-A947-70E740481C1C}">
                <a14:useLocalDpi xmlns:a14="http://schemas.microsoft.com/office/drawing/2010/main" val="0"/>
              </a:ext>
            </a:extLst>
          </a:blip>
          <a:srcRect l="12873" t="20484" r="12510" b="15804"/>
          <a:stretch/>
        </p:blipFill>
        <p:spPr bwMode="auto">
          <a:xfrm>
            <a:off x="2124809" y="1942977"/>
            <a:ext cx="9067799" cy="4492992"/>
          </a:xfrm>
          <a:prstGeom prst="rect">
            <a:avLst/>
          </a:prstGeom>
          <a:ln>
            <a:noFill/>
          </a:ln>
          <a:extLst>
            <a:ext uri="{53640926-AAD7-44D8-BBD7-CCE9431645EC}">
              <a14:shadowObscured xmlns:a14="http://schemas.microsoft.com/office/drawing/2010/main"/>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92571" y="5502389"/>
            <a:ext cx="1733792" cy="93358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35310" y="1884366"/>
            <a:ext cx="1263160" cy="1008774"/>
          </a:xfrm>
          <a:prstGeom prst="rect">
            <a:avLst/>
          </a:prstGeom>
        </p:spPr>
      </p:pic>
    </p:spTree>
    <p:extLst>
      <p:ext uri="{BB962C8B-B14F-4D97-AF65-F5344CB8AC3E}">
        <p14:creationId xmlns:p14="http://schemas.microsoft.com/office/powerpoint/2010/main" val="6816950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6378"/>
            <a:ext cx="12201722" cy="6884378"/>
          </a:xfrm>
        </p:spPr>
      </p:pic>
      <p:sp>
        <p:nvSpPr>
          <p:cNvPr id="5" name="TextBox 4"/>
          <p:cNvSpPr txBox="1"/>
          <p:nvPr/>
        </p:nvSpPr>
        <p:spPr>
          <a:xfrm>
            <a:off x="3182818" y="747350"/>
            <a:ext cx="3938953" cy="769441"/>
          </a:xfrm>
          <a:prstGeom prst="rect">
            <a:avLst/>
          </a:prstGeom>
          <a:noFill/>
        </p:spPr>
        <p:txBody>
          <a:bodyPr wrap="square" rtlCol="0">
            <a:spAutoFit/>
          </a:bodyPr>
          <a:lstStyle/>
          <a:p>
            <a:pPr algn="ctr"/>
            <a:r>
              <a:rPr lang="fa-IR" sz="4400" b="1" dirty="0"/>
              <a:t>مراکز خصوصی</a:t>
            </a:r>
            <a:endParaRPr lang="en-US" sz="4400" b="1" dirty="0"/>
          </a:p>
        </p:txBody>
      </p:sp>
      <p:sp>
        <p:nvSpPr>
          <p:cNvPr id="6" name="TextBox 5"/>
          <p:cNvSpPr txBox="1"/>
          <p:nvPr/>
        </p:nvSpPr>
        <p:spPr>
          <a:xfrm>
            <a:off x="6607883" y="1966019"/>
            <a:ext cx="2540977" cy="3293209"/>
          </a:xfrm>
          <a:prstGeom prst="rect">
            <a:avLst/>
          </a:prstGeom>
          <a:noFill/>
        </p:spPr>
        <p:txBody>
          <a:bodyPr wrap="square" rtlCol="0">
            <a:spAutoFit/>
          </a:bodyPr>
          <a:lstStyle/>
          <a:p>
            <a:pPr lvl="0" algn="r" rtl="1"/>
            <a:endParaRPr lang="fa-IR" sz="2000" dirty="0">
              <a:cs typeface="B Nazanin" panose="00000400000000000000" pitchFamily="2" charset="-78"/>
            </a:endParaRPr>
          </a:p>
          <a:p>
            <a:pPr lvl="0" algn="r" rtl="1"/>
            <a:endParaRPr lang="fa-IR" sz="2000" dirty="0">
              <a:cs typeface="B Nazanin" panose="00000400000000000000" pitchFamily="2" charset="-78"/>
            </a:endParaRPr>
          </a:p>
          <a:p>
            <a:pPr algn="r"/>
            <a:r>
              <a:rPr lang="fa-IR" sz="2400" dirty="0">
                <a:cs typeface="B Nazanin" panose="00000400000000000000" pitchFamily="2" charset="-78"/>
              </a:rPr>
              <a:t>مطب زنان</a:t>
            </a:r>
          </a:p>
          <a:p>
            <a:pPr algn="r"/>
            <a:endParaRPr lang="en-US" sz="2400" dirty="0">
              <a:cs typeface="B Nazanin" panose="00000400000000000000" pitchFamily="2" charset="-78"/>
            </a:endParaRPr>
          </a:p>
          <a:p>
            <a:pPr algn="r"/>
            <a:r>
              <a:rPr lang="fa-IR" sz="2400" dirty="0">
                <a:cs typeface="B Nazanin" panose="00000400000000000000" pitchFamily="2" charset="-78"/>
              </a:rPr>
              <a:t>مطب مامایی</a:t>
            </a:r>
          </a:p>
          <a:p>
            <a:pPr algn="r"/>
            <a:endParaRPr lang="en-US" sz="2400" dirty="0">
              <a:cs typeface="B Nazanin" panose="00000400000000000000" pitchFamily="2" charset="-78"/>
            </a:endParaRPr>
          </a:p>
          <a:p>
            <a:pPr algn="r"/>
            <a:r>
              <a:rPr lang="fa-IR" sz="2400" dirty="0">
                <a:cs typeface="B Nazanin" panose="00000400000000000000" pitchFamily="2" charset="-78"/>
              </a:rPr>
              <a:t>سونوگرافی</a:t>
            </a:r>
          </a:p>
          <a:p>
            <a:pPr algn="r"/>
            <a:endParaRPr lang="en-US" sz="2400" dirty="0">
              <a:cs typeface="B Nazanin" panose="00000400000000000000" pitchFamily="2" charset="-78"/>
            </a:endParaRPr>
          </a:p>
          <a:p>
            <a:pPr algn="r"/>
            <a:r>
              <a:rPr lang="fa-IR" sz="2400" dirty="0">
                <a:cs typeface="B Nazanin" panose="00000400000000000000" pitchFamily="2" charset="-78"/>
              </a:rPr>
              <a:t>آزمایشگاه</a:t>
            </a:r>
            <a:endParaRPr lang="en-US" sz="2400" dirty="0">
              <a:cs typeface="B Nazanin" panose="00000400000000000000" pitchFamily="2" charset="-78"/>
            </a:endParaRPr>
          </a:p>
        </p:txBody>
      </p:sp>
      <p:sp>
        <p:nvSpPr>
          <p:cNvPr id="7" name="TextBox 6"/>
          <p:cNvSpPr txBox="1"/>
          <p:nvPr/>
        </p:nvSpPr>
        <p:spPr>
          <a:xfrm>
            <a:off x="3555023" y="1966019"/>
            <a:ext cx="2540977" cy="4401205"/>
          </a:xfrm>
          <a:prstGeom prst="rect">
            <a:avLst/>
          </a:prstGeom>
          <a:noFill/>
        </p:spPr>
        <p:txBody>
          <a:bodyPr wrap="square" rtlCol="0">
            <a:spAutoFit/>
          </a:bodyPr>
          <a:lstStyle/>
          <a:p>
            <a:pPr lvl="0" algn="r" rtl="1"/>
            <a:endParaRPr lang="fa-IR" sz="2000" dirty="0">
              <a:cs typeface="B Nazanin" panose="00000400000000000000" pitchFamily="2" charset="-78"/>
            </a:endParaRPr>
          </a:p>
          <a:p>
            <a:pPr lvl="0" algn="r" rtl="1"/>
            <a:endParaRPr lang="fa-IR" sz="2400" dirty="0">
              <a:cs typeface="B Nazanin" panose="00000400000000000000" pitchFamily="2" charset="-78"/>
            </a:endParaRPr>
          </a:p>
          <a:p>
            <a:pPr algn="r"/>
            <a:r>
              <a:rPr lang="fa-IR" sz="2400" dirty="0">
                <a:cs typeface="B Nazanin" panose="00000400000000000000" pitchFamily="2" charset="-78"/>
              </a:rPr>
              <a:t>داروخانه</a:t>
            </a:r>
            <a:endParaRPr lang="en-US" sz="2400" dirty="0">
              <a:cs typeface="B Nazanin" panose="00000400000000000000" pitchFamily="2" charset="-78"/>
            </a:endParaRPr>
          </a:p>
          <a:p>
            <a:pPr algn="r"/>
            <a:endParaRPr lang="fa-IR" sz="2400" dirty="0">
              <a:cs typeface="B Nazanin" panose="00000400000000000000" pitchFamily="2" charset="-78"/>
            </a:endParaRPr>
          </a:p>
          <a:p>
            <a:pPr algn="r"/>
            <a:r>
              <a:rPr lang="fa-IR" sz="2400" dirty="0">
                <a:cs typeface="B Nazanin" panose="00000400000000000000" pitchFamily="2" charset="-78"/>
              </a:rPr>
              <a:t>عطاری</a:t>
            </a:r>
          </a:p>
          <a:p>
            <a:pPr algn="r"/>
            <a:endParaRPr lang="en-US" sz="2400" dirty="0">
              <a:cs typeface="B Nazanin" panose="00000400000000000000" pitchFamily="2" charset="-78"/>
            </a:endParaRPr>
          </a:p>
          <a:p>
            <a:pPr algn="r"/>
            <a:r>
              <a:rPr lang="fa-IR" sz="2400" dirty="0">
                <a:cs typeface="B Nazanin" panose="00000400000000000000" pitchFamily="2" charset="-78"/>
              </a:rPr>
              <a:t>باشگاه</a:t>
            </a:r>
            <a:endParaRPr lang="en-US" sz="2400" dirty="0">
              <a:cs typeface="B Nazanin" panose="00000400000000000000" pitchFamily="2" charset="-78"/>
            </a:endParaRPr>
          </a:p>
          <a:p>
            <a:pPr algn="r"/>
            <a:endParaRPr lang="fa-IR" sz="2400" dirty="0">
              <a:cs typeface="B Nazanin" panose="00000400000000000000" pitchFamily="2" charset="-78"/>
            </a:endParaRPr>
          </a:p>
          <a:p>
            <a:pPr algn="r"/>
            <a:r>
              <a:rPr lang="fa-IR" sz="2400" dirty="0">
                <a:cs typeface="B Nazanin" panose="00000400000000000000" pitchFamily="2" charset="-78"/>
              </a:rPr>
              <a:t>مسجد</a:t>
            </a:r>
            <a:endParaRPr lang="en-US" sz="2400" dirty="0">
              <a:cs typeface="B Nazanin" panose="00000400000000000000" pitchFamily="2" charset="-78"/>
            </a:endParaRPr>
          </a:p>
          <a:p>
            <a:pPr algn="r"/>
            <a:endParaRPr lang="en-US" sz="2400" dirty="0">
              <a:cs typeface="B Nazanin" panose="00000400000000000000" pitchFamily="2" charset="-78"/>
            </a:endParaRPr>
          </a:p>
          <a:p>
            <a:pPr algn="r"/>
            <a:r>
              <a:rPr lang="fa-IR" sz="2400" dirty="0">
                <a:cs typeface="B Nazanin" panose="00000400000000000000" pitchFamily="2" charset="-78"/>
              </a:rPr>
              <a:t>و ...</a:t>
            </a:r>
            <a:endParaRPr lang="en-US" sz="2400" dirty="0">
              <a:cs typeface="B Nazanin" panose="00000400000000000000" pitchFamily="2" charset="-78"/>
            </a:endParaRPr>
          </a:p>
          <a:p>
            <a:pPr algn="r" rtl="1"/>
            <a:endParaRPr lang="en-US" sz="2000" dirty="0">
              <a:cs typeface="B Nazanin" panose="00000400000000000000" pitchFamily="2" charset="-78"/>
            </a:endParaRPr>
          </a:p>
        </p:txBody>
      </p:sp>
    </p:spTree>
    <p:extLst>
      <p:ext uri="{BB962C8B-B14F-4D97-AF65-F5344CB8AC3E}">
        <p14:creationId xmlns:p14="http://schemas.microsoft.com/office/powerpoint/2010/main" val="33538689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6378"/>
            <a:ext cx="12201722" cy="6884378"/>
          </a:xfrm>
        </p:spPr>
      </p:pic>
      <p:sp>
        <p:nvSpPr>
          <p:cNvPr id="5" name="TextBox 4"/>
          <p:cNvSpPr txBox="1"/>
          <p:nvPr/>
        </p:nvSpPr>
        <p:spPr>
          <a:xfrm>
            <a:off x="2066192" y="747350"/>
            <a:ext cx="6383217" cy="769441"/>
          </a:xfrm>
          <a:prstGeom prst="rect">
            <a:avLst/>
          </a:prstGeom>
          <a:noFill/>
        </p:spPr>
        <p:txBody>
          <a:bodyPr wrap="square" rtlCol="0">
            <a:spAutoFit/>
          </a:bodyPr>
          <a:lstStyle/>
          <a:p>
            <a:pPr rtl="1"/>
            <a:r>
              <a:rPr lang="ar-SA" sz="4400" b="1" dirty="0"/>
              <a:t>هسته مرکزی نفس در دانشگاه:</a:t>
            </a:r>
            <a:endParaRPr lang="en-US" sz="4400" dirty="0"/>
          </a:p>
        </p:txBody>
      </p:sp>
      <p:sp>
        <p:nvSpPr>
          <p:cNvPr id="6" name="TextBox 5"/>
          <p:cNvSpPr txBox="1"/>
          <p:nvPr/>
        </p:nvSpPr>
        <p:spPr>
          <a:xfrm>
            <a:off x="2066192" y="2285879"/>
            <a:ext cx="8941777" cy="2769989"/>
          </a:xfrm>
          <a:prstGeom prst="rect">
            <a:avLst/>
          </a:prstGeom>
          <a:noFill/>
        </p:spPr>
        <p:txBody>
          <a:bodyPr wrap="square" rtlCol="0">
            <a:spAutoFit/>
          </a:bodyPr>
          <a:lstStyle/>
          <a:p>
            <a:pPr lvl="0" algn="r" rtl="1"/>
            <a:endParaRPr lang="fa-IR" dirty="0">
              <a:cs typeface="B Nazanin" panose="00000400000000000000" pitchFamily="2" charset="-78"/>
            </a:endParaRPr>
          </a:p>
          <a:p>
            <a:pPr lvl="0" algn="r" rtl="1"/>
            <a:endParaRPr lang="fa-IR" dirty="0">
              <a:cs typeface="B Nazanin" panose="00000400000000000000" pitchFamily="2" charset="-78"/>
            </a:endParaRPr>
          </a:p>
          <a:p>
            <a:pPr lvl="0" algn="r" rtl="1"/>
            <a:endParaRPr lang="fa-IR" dirty="0">
              <a:cs typeface="B Nazanin" panose="00000400000000000000" pitchFamily="2" charset="-78"/>
            </a:endParaRPr>
          </a:p>
          <a:p>
            <a:pPr algn="r" rtl="1"/>
            <a:r>
              <a:rPr lang="ar-SA" sz="2000" dirty="0">
                <a:cs typeface="B Nazanin" panose="00000400000000000000" pitchFamily="2" charset="-78"/>
              </a:rPr>
              <a:t>هسته مرکزی هر دانشگاه، متشکل از مسئول نفس دانشگاه و سه رابط است. ذیل هر رابط یکی تیم های درمان، بهداشت و مراکز خصوصی شکل میگیرند که به ترتیب شامل مراکز درمانی مرتبط با سقط دانشگاه، مراکز بهداشت دانشگاه و مراکز خصوصی واقع در منطقه مربوطه هستند.</a:t>
            </a:r>
            <a:endParaRPr lang="en-US" sz="2000" dirty="0">
              <a:cs typeface="B Nazanin" panose="00000400000000000000" pitchFamily="2" charset="-78"/>
            </a:endParaRPr>
          </a:p>
          <a:p>
            <a:pPr algn="r" rtl="1"/>
            <a:endParaRPr lang="en-US" sz="2000" dirty="0">
              <a:cs typeface="B Nazanin" panose="00000400000000000000" pitchFamily="2" charset="-78"/>
            </a:endParaRPr>
          </a:p>
          <a:p>
            <a:pPr algn="r" rtl="1"/>
            <a:r>
              <a:rPr lang="ar-SA" sz="2000" b="1" dirty="0">
                <a:cs typeface="B Nazanin" panose="00000400000000000000" pitchFamily="2" charset="-78"/>
              </a:rPr>
              <a:t>اعضا: </a:t>
            </a:r>
            <a:r>
              <a:rPr lang="ar-SA" sz="2000" dirty="0">
                <a:cs typeface="B Nazanin" panose="00000400000000000000" pitchFamily="2" charset="-78"/>
              </a:rPr>
              <a:t>مسئول نفس دانشگاه، رابط درمان، رابط بهداشت، رابط مراکز خصوصی</a:t>
            </a:r>
            <a:endParaRPr lang="en-US" sz="2000" dirty="0">
              <a:cs typeface="B Nazanin" panose="00000400000000000000" pitchFamily="2" charset="-78"/>
            </a:endParaRPr>
          </a:p>
          <a:p>
            <a:pPr algn="r" rtl="1"/>
            <a:endParaRPr lang="en-US" sz="2000" dirty="0">
              <a:cs typeface="B Nazanin" panose="00000400000000000000" pitchFamily="2" charset="-78"/>
            </a:endParaRPr>
          </a:p>
        </p:txBody>
      </p:sp>
    </p:spTree>
    <p:extLst>
      <p:ext uri="{BB962C8B-B14F-4D97-AF65-F5344CB8AC3E}">
        <p14:creationId xmlns:p14="http://schemas.microsoft.com/office/powerpoint/2010/main" val="38975649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6378"/>
            <a:ext cx="12201722" cy="6884378"/>
          </a:xfrm>
        </p:spPr>
      </p:pic>
      <p:sp>
        <p:nvSpPr>
          <p:cNvPr id="5" name="TextBox 4"/>
          <p:cNvSpPr txBox="1"/>
          <p:nvPr/>
        </p:nvSpPr>
        <p:spPr>
          <a:xfrm>
            <a:off x="2066192" y="747350"/>
            <a:ext cx="6249332" cy="1446550"/>
          </a:xfrm>
          <a:prstGeom prst="rect">
            <a:avLst/>
          </a:prstGeom>
          <a:noFill/>
        </p:spPr>
        <p:txBody>
          <a:bodyPr wrap="square" rtlCol="0">
            <a:spAutoFit/>
          </a:bodyPr>
          <a:lstStyle/>
          <a:p>
            <a:pPr algn="ctr"/>
            <a:r>
              <a:rPr lang="ar-SA" sz="4400" b="1" dirty="0"/>
              <a:t>هسته مرکزی نفس در دانشگاه:</a:t>
            </a:r>
            <a:endParaRPr lang="en-US" sz="4400" dirty="0"/>
          </a:p>
          <a:p>
            <a:pPr algn="ctr"/>
            <a:endParaRPr lang="en-US" sz="4400" b="1" dirty="0"/>
          </a:p>
        </p:txBody>
      </p:sp>
      <p:sp>
        <p:nvSpPr>
          <p:cNvPr id="6" name="TextBox 5"/>
          <p:cNvSpPr txBox="1"/>
          <p:nvPr/>
        </p:nvSpPr>
        <p:spPr>
          <a:xfrm>
            <a:off x="2066192" y="2193900"/>
            <a:ext cx="8941777" cy="4339650"/>
          </a:xfrm>
          <a:prstGeom prst="rect">
            <a:avLst/>
          </a:prstGeom>
          <a:noFill/>
        </p:spPr>
        <p:txBody>
          <a:bodyPr wrap="square" rtlCol="0">
            <a:spAutoFit/>
          </a:bodyPr>
          <a:lstStyle/>
          <a:p>
            <a:pPr algn="r" rtl="1"/>
            <a:r>
              <a:rPr lang="fa-IR" sz="2400" b="1" dirty="0">
                <a:cs typeface="B Nazanin" panose="00000400000000000000" pitchFamily="2" charset="-78"/>
              </a:rPr>
              <a:t>               </a:t>
            </a:r>
            <a:r>
              <a:rPr lang="ar-SA" sz="2400" b="1" dirty="0">
                <a:cs typeface="B Nazanin" panose="00000400000000000000" pitchFamily="2" charset="-78"/>
              </a:rPr>
              <a:t>مسئول نفس دانشگاه:</a:t>
            </a:r>
            <a:endParaRPr lang="en-US" sz="2400" dirty="0">
              <a:cs typeface="B Nazanin" panose="00000400000000000000" pitchFamily="2" charset="-78"/>
            </a:endParaRPr>
          </a:p>
          <a:p>
            <a:pPr algn="r" rtl="1"/>
            <a:r>
              <a:rPr lang="fa-IR" sz="2000" dirty="0">
                <a:cs typeface="B Nazanin" panose="00000400000000000000" pitchFamily="2" charset="-78"/>
              </a:rPr>
              <a:t>              مدیر هسته مرکزی است و</a:t>
            </a:r>
            <a:r>
              <a:rPr lang="ar-SA" sz="2000" dirty="0">
                <a:cs typeface="B Nazanin" panose="00000400000000000000" pitchFamily="2" charset="-78"/>
              </a:rPr>
              <a:t> بازوی اجرایی</a:t>
            </a:r>
            <a:r>
              <a:rPr lang="fa-IR" sz="2000" dirty="0">
                <a:cs typeface="B Nazanin" panose="00000400000000000000" pitchFamily="2" charset="-78"/>
              </a:rPr>
              <a:t> و</a:t>
            </a:r>
            <a:r>
              <a:rPr lang="ar-SA" sz="2000" dirty="0">
                <a:cs typeface="B Nazanin" panose="00000400000000000000" pitchFamily="2" charset="-78"/>
              </a:rPr>
              <a:t> نظارتی نفس در شبکه دانشگاه به شمار می آید</a:t>
            </a:r>
            <a:r>
              <a:rPr lang="fa-IR" sz="2000" dirty="0">
                <a:cs typeface="B Nazanin" panose="00000400000000000000" pitchFamily="2" charset="-78"/>
              </a:rPr>
              <a:t>.</a:t>
            </a:r>
          </a:p>
          <a:p>
            <a:pPr algn="r" rtl="1"/>
            <a:r>
              <a:rPr lang="fa-IR" sz="2400" b="1" dirty="0">
                <a:cs typeface="B Nazanin" panose="00000400000000000000" pitchFamily="2" charset="-78"/>
              </a:rPr>
              <a:t> </a:t>
            </a:r>
            <a:r>
              <a:rPr lang="ar-SA" sz="2400" b="1" dirty="0">
                <a:cs typeface="B Nazanin" panose="00000400000000000000" pitchFamily="2" charset="-78"/>
              </a:rPr>
              <a:t>رابط</a:t>
            </a:r>
            <a:r>
              <a:rPr lang="en-US" sz="2400" b="1" dirty="0">
                <a:cs typeface="B Nazanin" panose="00000400000000000000" pitchFamily="2" charset="-78"/>
              </a:rPr>
              <a:t> </a:t>
            </a:r>
            <a:r>
              <a:rPr lang="fa-IR" sz="2400" b="1" dirty="0">
                <a:cs typeface="B Nazanin" panose="00000400000000000000" pitchFamily="2" charset="-78"/>
              </a:rPr>
              <a:t>درمان، بهداشت، مراکز خصوصی</a:t>
            </a:r>
            <a:r>
              <a:rPr lang="ar-SA" sz="2400" b="1" dirty="0">
                <a:cs typeface="B Nazanin" panose="00000400000000000000" pitchFamily="2" charset="-78"/>
              </a:rPr>
              <a:t>:</a:t>
            </a:r>
            <a:endParaRPr lang="en-US" sz="2400" dirty="0">
              <a:cs typeface="B Nazanin" panose="00000400000000000000" pitchFamily="2" charset="-78"/>
            </a:endParaRPr>
          </a:p>
          <a:p>
            <a:pPr algn="r" rtl="1"/>
            <a:r>
              <a:rPr lang="ar-SA" sz="2000" dirty="0">
                <a:cs typeface="B Nazanin" panose="00000400000000000000" pitchFamily="2" charset="-78"/>
              </a:rPr>
              <a:t>هر رابط مسئول یکی از تیم های هسته مرکزی است که با شناسایی گسترده مراکز و افراد مورد مراجعه متقاضیان سقط (مخاطبین خاص) و سازماندهی افراد دغدغه مند و انتصاب رابطین میانی تیم خود را تشکیل میدهد.</a:t>
            </a:r>
            <a:endParaRPr lang="en-US" sz="2000" dirty="0">
              <a:cs typeface="B Nazanin" panose="00000400000000000000" pitchFamily="2" charset="-78"/>
            </a:endParaRPr>
          </a:p>
          <a:p>
            <a:pPr algn="r" rtl="1"/>
            <a:r>
              <a:rPr lang="fa-IR" sz="2400" b="1" dirty="0">
                <a:cs typeface="B Nazanin" panose="00000400000000000000" pitchFamily="2" charset="-78"/>
              </a:rPr>
              <a:t> </a:t>
            </a:r>
            <a:r>
              <a:rPr lang="ar-SA" sz="2400" b="1" dirty="0">
                <a:cs typeface="B Nazanin" panose="00000400000000000000" pitchFamily="2" charset="-78"/>
              </a:rPr>
              <a:t>اعضا </a:t>
            </a:r>
            <a:r>
              <a:rPr lang="fa-IR" sz="2400" b="1" dirty="0">
                <a:cs typeface="B Nazanin" panose="00000400000000000000" pitchFamily="2" charset="-78"/>
              </a:rPr>
              <a:t>تیم</a:t>
            </a:r>
            <a:r>
              <a:rPr lang="ar-SA" sz="2400" b="1" dirty="0">
                <a:cs typeface="B Nazanin" panose="00000400000000000000" pitchFamily="2" charset="-78"/>
              </a:rPr>
              <a:t> شناسایی:</a:t>
            </a:r>
            <a:endParaRPr lang="en-US" sz="2400" dirty="0">
              <a:cs typeface="B Nazanin" panose="00000400000000000000" pitchFamily="2" charset="-78"/>
            </a:endParaRPr>
          </a:p>
          <a:p>
            <a:pPr algn="r" rtl="1"/>
            <a:r>
              <a:rPr lang="ar-SA" sz="2000" dirty="0">
                <a:cs typeface="B Nazanin" panose="00000400000000000000" pitchFamily="2" charset="-78"/>
              </a:rPr>
              <a:t>هر یک از اعضای تیم های درمان و بهداشت و مراکز خصوصی در حقیقت همکاران بالقوه مجموعه نفس هستند که ذیل رابط خود فعال شده و پوشش گسترده نفس را تحقق خواهند بخشید.</a:t>
            </a:r>
            <a:endParaRPr lang="en-US" sz="2000" dirty="0">
              <a:cs typeface="B Nazanin" panose="00000400000000000000" pitchFamily="2" charset="-78"/>
            </a:endParaRPr>
          </a:p>
          <a:p>
            <a:pPr algn="r" rtl="1"/>
            <a:r>
              <a:rPr lang="ar-SA" sz="2000" dirty="0">
                <a:cs typeface="B Nazanin" panose="00000400000000000000" pitchFamily="2" charset="-78"/>
              </a:rPr>
              <a:t>با توجه به محدودیت زمانی و مهارتی اعضای تیم، وظیفه اصلی این افراد شناسایی و ارجاع متقاضیان است؛ اما با توجه در دسترس بودن مخاطب و اهمیت زمان، این انتظار میرود که خود اعضا به عنوان خط اول نجات جهت انصراف متقاضیان تلاش نمایند.</a:t>
            </a:r>
            <a:endParaRPr lang="en-US" sz="2000" dirty="0">
              <a:cs typeface="B Nazanin" panose="00000400000000000000" pitchFamily="2" charset="-78"/>
            </a:endParaRPr>
          </a:p>
          <a:p>
            <a:pPr algn="r" rtl="1"/>
            <a:r>
              <a:rPr lang="ar-SA" sz="2000" dirty="0">
                <a:cs typeface="B Nazanin" panose="00000400000000000000" pitchFamily="2" charset="-78"/>
              </a:rPr>
              <a:t>جهت سازماندهی تیم ها لازم است برخی اعضای تیم شناسایی، به عنوان رابط میانی انتصاب شوند.</a:t>
            </a:r>
            <a:endParaRPr lang="en-US" sz="2000" dirty="0">
              <a:cs typeface="B Nazanin" panose="00000400000000000000" pitchFamily="2" charset="-78"/>
            </a:endParaRPr>
          </a:p>
          <a:p>
            <a:pPr algn="r" rtl="1"/>
            <a:endParaRPr lang="en-US" sz="2000" dirty="0">
              <a:cs typeface="B Nazanin" panose="00000400000000000000" pitchFamily="2" charset="-78"/>
            </a:endParaRPr>
          </a:p>
        </p:txBody>
      </p:sp>
    </p:spTree>
    <p:extLst>
      <p:ext uri="{BB962C8B-B14F-4D97-AF65-F5344CB8AC3E}">
        <p14:creationId xmlns:p14="http://schemas.microsoft.com/office/powerpoint/2010/main" val="20627724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6378"/>
            <a:ext cx="12201722" cy="6884378"/>
          </a:xfrm>
        </p:spPr>
      </p:pic>
      <p:sp>
        <p:nvSpPr>
          <p:cNvPr id="5" name="TextBox 4"/>
          <p:cNvSpPr txBox="1"/>
          <p:nvPr/>
        </p:nvSpPr>
        <p:spPr>
          <a:xfrm>
            <a:off x="3182818" y="747350"/>
            <a:ext cx="3938953" cy="1446550"/>
          </a:xfrm>
          <a:prstGeom prst="rect">
            <a:avLst/>
          </a:prstGeom>
          <a:noFill/>
        </p:spPr>
        <p:txBody>
          <a:bodyPr wrap="square" rtlCol="0">
            <a:spAutoFit/>
          </a:bodyPr>
          <a:lstStyle/>
          <a:p>
            <a:pPr algn="ctr"/>
            <a:r>
              <a:rPr lang="ar-SA" sz="4400" b="1" dirty="0"/>
              <a:t>واحد نجات</a:t>
            </a:r>
            <a:endParaRPr lang="en-US" sz="4400" dirty="0"/>
          </a:p>
          <a:p>
            <a:pPr algn="ctr"/>
            <a:endParaRPr lang="en-US" sz="4400" b="1" dirty="0"/>
          </a:p>
        </p:txBody>
      </p:sp>
      <p:sp>
        <p:nvSpPr>
          <p:cNvPr id="6" name="TextBox 5"/>
          <p:cNvSpPr txBox="1"/>
          <p:nvPr/>
        </p:nvSpPr>
        <p:spPr>
          <a:xfrm>
            <a:off x="2066192" y="2285879"/>
            <a:ext cx="8941777" cy="3785652"/>
          </a:xfrm>
          <a:prstGeom prst="rect">
            <a:avLst/>
          </a:prstGeom>
          <a:noFill/>
        </p:spPr>
        <p:txBody>
          <a:bodyPr wrap="square" rtlCol="0">
            <a:spAutoFit/>
          </a:bodyPr>
          <a:lstStyle/>
          <a:p>
            <a:pPr algn="r" rtl="1"/>
            <a:r>
              <a:rPr lang="en-US" sz="2000" dirty="0">
                <a:cs typeface="B Nazanin" panose="00000400000000000000" pitchFamily="2" charset="-78"/>
              </a:rPr>
              <a:t>                 </a:t>
            </a:r>
            <a:r>
              <a:rPr lang="ar-SA" sz="2000" dirty="0">
                <a:cs typeface="B Nazanin" panose="00000400000000000000" pitchFamily="2" charset="-78"/>
              </a:rPr>
              <a:t>محور اصلی مجموعه نفس را ناجیان جنین ها از سقط تشکیل میدهند. این واحد شامل شبکه ای </a:t>
            </a:r>
            <a:endParaRPr lang="en-US" sz="2000" dirty="0">
              <a:cs typeface="B Nazanin" panose="00000400000000000000" pitchFamily="2" charset="-78"/>
            </a:endParaRPr>
          </a:p>
          <a:p>
            <a:pPr algn="r" rtl="1"/>
            <a:r>
              <a:rPr lang="en-US" sz="2000" dirty="0">
                <a:cs typeface="B Nazanin" panose="00000400000000000000" pitchFamily="2" charset="-78"/>
              </a:rPr>
              <a:t>          </a:t>
            </a:r>
            <a:r>
              <a:rPr lang="ar-SA" sz="2000" dirty="0">
                <a:cs typeface="B Nazanin" panose="00000400000000000000" pitchFamily="2" charset="-78"/>
              </a:rPr>
              <a:t>متشکل از افراد آموزش دیده جهت انصراف از سقط تحت عنوان ناجی است که زیر مجموعه فردی با</a:t>
            </a:r>
            <a:r>
              <a:rPr lang="en-US" sz="2000" dirty="0">
                <a:cs typeface="B Nazanin" panose="00000400000000000000" pitchFamily="2" charset="-78"/>
              </a:rPr>
              <a:t> </a:t>
            </a:r>
            <a:r>
              <a:rPr lang="ar-SA" sz="2000" dirty="0">
                <a:cs typeface="B Nazanin" panose="00000400000000000000" pitchFamily="2" charset="-78"/>
              </a:rPr>
              <a:t>تجربه به نام سرناجی به امر نجات مبادرت می نمایند.</a:t>
            </a:r>
            <a:endParaRPr lang="fa-IR" sz="2000" dirty="0">
              <a:cs typeface="B Nazanin" panose="00000400000000000000" pitchFamily="2" charset="-78"/>
            </a:endParaRPr>
          </a:p>
          <a:p>
            <a:pPr algn="r" rtl="1"/>
            <a:endParaRPr lang="fa-IR" sz="2000" dirty="0">
              <a:cs typeface="B Nazanin" panose="00000400000000000000" pitchFamily="2" charset="-78"/>
            </a:endParaRPr>
          </a:p>
          <a:p>
            <a:pPr algn="r" rtl="1"/>
            <a:r>
              <a:rPr lang="ar-SA" sz="2000" b="1" dirty="0">
                <a:cs typeface="B Nazanin" panose="00000400000000000000" pitchFamily="2" charset="-78"/>
              </a:rPr>
              <a:t>اعضا:</a:t>
            </a:r>
            <a:r>
              <a:rPr lang="ar-SA" sz="2000" dirty="0">
                <a:cs typeface="B Nazanin" panose="00000400000000000000" pitchFamily="2" charset="-78"/>
              </a:rPr>
              <a:t> مسئول واحد، سرناجی، ناجی</a:t>
            </a:r>
            <a:endParaRPr lang="fa-IR" sz="2000" dirty="0">
              <a:cs typeface="B Nazanin" panose="00000400000000000000" pitchFamily="2" charset="-78"/>
            </a:endParaRPr>
          </a:p>
          <a:p>
            <a:pPr algn="r" rtl="1"/>
            <a:endParaRPr lang="fa-IR" sz="2000" b="1" dirty="0">
              <a:cs typeface="B Nazanin" panose="00000400000000000000" pitchFamily="2" charset="-78"/>
            </a:endParaRPr>
          </a:p>
          <a:p>
            <a:pPr algn="r" rtl="1"/>
            <a:r>
              <a:rPr lang="fa-IR" sz="2000" b="1" dirty="0">
                <a:cs typeface="B Nazanin" panose="00000400000000000000" pitchFamily="2" charset="-78"/>
              </a:rPr>
              <a:t>وظایف:</a:t>
            </a:r>
          </a:p>
          <a:p>
            <a:pPr algn="r" rtl="1"/>
            <a:r>
              <a:rPr lang="fa-IR" sz="2000" dirty="0">
                <a:cs typeface="B Nazanin" panose="00000400000000000000" pitchFamily="2" charset="-78"/>
              </a:rPr>
              <a:t>1.ن</a:t>
            </a:r>
            <a:r>
              <a:rPr lang="ar-SA" sz="2000" dirty="0">
                <a:cs typeface="B Nazanin" panose="00000400000000000000" pitchFamily="2" charset="-78"/>
              </a:rPr>
              <a:t>ظارت بر فرآیند نجات و عملکرد اعضا</a:t>
            </a:r>
            <a:endParaRPr lang="en-US" sz="2000" dirty="0">
              <a:cs typeface="B Nazanin" panose="00000400000000000000" pitchFamily="2" charset="-78"/>
            </a:endParaRPr>
          </a:p>
          <a:p>
            <a:pPr algn="r" rtl="1"/>
            <a:r>
              <a:rPr lang="ar-SA" sz="2000" dirty="0">
                <a:cs typeface="B Nazanin" panose="00000400000000000000" pitchFamily="2" charset="-78"/>
              </a:rPr>
              <a:t>2.برگزاری جلسات هماهنگی</a:t>
            </a:r>
            <a:endParaRPr lang="en-US" sz="2000" dirty="0">
              <a:cs typeface="B Nazanin" panose="00000400000000000000" pitchFamily="2" charset="-78"/>
            </a:endParaRPr>
          </a:p>
          <a:p>
            <a:pPr algn="r" rtl="1"/>
            <a:r>
              <a:rPr lang="ar-SA" sz="2000" dirty="0">
                <a:cs typeface="B Nazanin" panose="00000400000000000000" pitchFamily="2" charset="-78"/>
              </a:rPr>
              <a:t>3.ارائه گزارش عملکرد واحد به قرارگاه مرکزی</a:t>
            </a:r>
            <a:endParaRPr lang="en-US" sz="2000" dirty="0">
              <a:cs typeface="B Nazanin" panose="00000400000000000000" pitchFamily="2" charset="-78"/>
            </a:endParaRPr>
          </a:p>
          <a:p>
            <a:pPr algn="r" rtl="1"/>
            <a:endParaRPr lang="fa-IR" sz="2000" dirty="0">
              <a:cs typeface="B Nazanin" panose="00000400000000000000" pitchFamily="2" charset="-78"/>
            </a:endParaRPr>
          </a:p>
          <a:p>
            <a:pPr algn="r" rtl="1"/>
            <a:endParaRPr lang="en-US" sz="2000" dirty="0">
              <a:cs typeface="B Nazanin" panose="00000400000000000000" pitchFamily="2" charset="-78"/>
            </a:endParaRPr>
          </a:p>
        </p:txBody>
      </p:sp>
      <p:pic>
        <p:nvPicPr>
          <p:cNvPr id="34" name="Picture 3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83777" y="2927839"/>
            <a:ext cx="4989352" cy="2690446"/>
          </a:xfrm>
          <a:prstGeom prst="rect">
            <a:avLst/>
          </a:prstGeom>
        </p:spPr>
      </p:pic>
    </p:spTree>
    <p:extLst>
      <p:ext uri="{BB962C8B-B14F-4D97-AF65-F5344CB8AC3E}">
        <p14:creationId xmlns:p14="http://schemas.microsoft.com/office/powerpoint/2010/main" val="35051951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6378"/>
            <a:ext cx="12201722" cy="6884378"/>
          </a:xfrm>
        </p:spPr>
      </p:pic>
      <p:sp>
        <p:nvSpPr>
          <p:cNvPr id="5" name="TextBox 4"/>
          <p:cNvSpPr txBox="1"/>
          <p:nvPr/>
        </p:nvSpPr>
        <p:spPr>
          <a:xfrm>
            <a:off x="2725617" y="747350"/>
            <a:ext cx="4756640" cy="769441"/>
          </a:xfrm>
          <a:prstGeom prst="rect">
            <a:avLst/>
          </a:prstGeom>
          <a:noFill/>
        </p:spPr>
        <p:txBody>
          <a:bodyPr wrap="square" rtlCol="0">
            <a:spAutoFit/>
          </a:bodyPr>
          <a:lstStyle/>
          <a:p>
            <a:pPr algn="ctr"/>
            <a:r>
              <a:rPr lang="fa-IR" sz="4400" b="1" dirty="0"/>
              <a:t>واحد حمایت و پشتیبانی</a:t>
            </a:r>
            <a:endParaRPr lang="en-US" sz="4400" b="1" dirty="0"/>
          </a:p>
        </p:txBody>
      </p:sp>
      <p:sp>
        <p:nvSpPr>
          <p:cNvPr id="6" name="TextBox 5"/>
          <p:cNvSpPr txBox="1"/>
          <p:nvPr/>
        </p:nvSpPr>
        <p:spPr>
          <a:xfrm>
            <a:off x="2066192" y="2285879"/>
            <a:ext cx="8941777" cy="4401205"/>
          </a:xfrm>
          <a:prstGeom prst="rect">
            <a:avLst/>
          </a:prstGeom>
          <a:noFill/>
        </p:spPr>
        <p:txBody>
          <a:bodyPr wrap="square" rtlCol="0">
            <a:spAutoFit/>
          </a:bodyPr>
          <a:lstStyle/>
          <a:p>
            <a:pPr algn="r" rtl="1"/>
            <a:r>
              <a:rPr lang="fa-IR" sz="2000" dirty="0">
                <a:cs typeface="B Nazanin" panose="00000400000000000000" pitchFamily="2" charset="-78"/>
              </a:rPr>
              <a:t>                 </a:t>
            </a:r>
            <a:r>
              <a:rPr lang="ar-SA" sz="2000" dirty="0">
                <a:cs typeface="B Nazanin" panose="00000400000000000000" pitchFamily="2" charset="-78"/>
              </a:rPr>
              <a:t>یکی از اهداف اصلی مرکز نفس ارائه حمایت و پشتیبانی به متقاضیان واجد شرایط است.</a:t>
            </a:r>
            <a:endParaRPr lang="en-US" sz="2000" dirty="0">
              <a:cs typeface="B Nazanin" panose="00000400000000000000" pitchFamily="2" charset="-78"/>
            </a:endParaRPr>
          </a:p>
          <a:p>
            <a:pPr algn="r" rtl="1"/>
            <a:r>
              <a:rPr lang="fa-IR" sz="2000" dirty="0">
                <a:cs typeface="B Nazanin" panose="00000400000000000000" pitchFamily="2" charset="-78"/>
              </a:rPr>
              <a:t>            </a:t>
            </a:r>
            <a:r>
              <a:rPr lang="ar-SA" sz="2000" dirty="0">
                <a:cs typeface="B Nazanin" panose="00000400000000000000" pitchFamily="2" charset="-78"/>
              </a:rPr>
              <a:t>این حمایت ها که به دو دسته کلی خدمات و امکانات تقسیم می شوند باید در دو حوزه تامین و توزیع مورد توجه قرارگیرند. بدین منظور "</a:t>
            </a:r>
            <a:r>
              <a:rPr lang="ar-SA" sz="2000" b="1" dirty="0">
                <a:cs typeface="B Nazanin" panose="00000400000000000000" pitchFamily="2" charset="-78"/>
              </a:rPr>
              <a:t>گروه جهادی نفس</a:t>
            </a:r>
            <a:r>
              <a:rPr lang="ar-SA" sz="2000" dirty="0">
                <a:cs typeface="B Nazanin" panose="00000400000000000000" pitchFamily="2" charset="-78"/>
              </a:rPr>
              <a:t>" و "</a:t>
            </a:r>
            <a:r>
              <a:rPr lang="ar-SA" sz="2000" b="1" dirty="0">
                <a:cs typeface="B Nazanin" panose="00000400000000000000" pitchFamily="2" charset="-78"/>
              </a:rPr>
              <a:t>مرکز نیکوکاری نفس</a:t>
            </a:r>
            <a:r>
              <a:rPr lang="ar-SA" sz="2000" dirty="0">
                <a:cs typeface="B Nazanin" panose="00000400000000000000" pitchFamily="2" charset="-78"/>
              </a:rPr>
              <a:t>" تاسیس گردیده و در این دو حوزه فعالیت می نمایند.</a:t>
            </a:r>
            <a:r>
              <a:rPr lang="fa-IR" sz="2000" dirty="0">
                <a:cs typeface="B Nazanin" panose="00000400000000000000" pitchFamily="2" charset="-78"/>
              </a:rPr>
              <a:t> </a:t>
            </a:r>
            <a:r>
              <a:rPr lang="ar-SA" sz="2000" dirty="0">
                <a:cs typeface="B Nazanin" panose="00000400000000000000" pitchFamily="2" charset="-78"/>
              </a:rPr>
              <a:t>لازم به ذکر است تهیه مستقیم این امکانات در حیطه وظایف مجموعه نبوده و نفس به صورت نیابتی واسطه تامین و توزیع آنهاست.</a:t>
            </a:r>
            <a:endParaRPr lang="en-US" sz="2000" dirty="0">
              <a:cs typeface="B Nazanin" panose="00000400000000000000" pitchFamily="2" charset="-78"/>
            </a:endParaRPr>
          </a:p>
          <a:p>
            <a:pPr algn="r" rtl="1"/>
            <a:r>
              <a:rPr lang="ar-SA" sz="2000" b="1" dirty="0">
                <a:cs typeface="B Nazanin" panose="00000400000000000000" pitchFamily="2" charset="-78"/>
              </a:rPr>
              <a:t>اعضا:</a:t>
            </a:r>
            <a:r>
              <a:rPr lang="ar-SA" sz="2000" dirty="0">
                <a:cs typeface="B Nazanin" panose="00000400000000000000" pitchFamily="2" charset="-78"/>
              </a:rPr>
              <a:t> مسئول پشتیبانی، مسئول گروه جهادی، مسئول مرکز نیکوکاری، کارشناسان</a:t>
            </a:r>
            <a:endParaRPr lang="fa-IR" sz="2000" dirty="0">
              <a:cs typeface="B Nazanin" panose="00000400000000000000" pitchFamily="2" charset="-78"/>
            </a:endParaRPr>
          </a:p>
          <a:p>
            <a:pPr algn="r" rtl="1"/>
            <a:endParaRPr lang="fa-IR" sz="2000" dirty="0">
              <a:cs typeface="B Nazanin" panose="00000400000000000000" pitchFamily="2" charset="-78"/>
            </a:endParaRPr>
          </a:p>
          <a:p>
            <a:pPr algn="r" rtl="1"/>
            <a:r>
              <a:rPr lang="ar-SA" sz="2000" b="1" dirty="0">
                <a:cs typeface="B Nazanin" panose="00000400000000000000" pitchFamily="2" charset="-78"/>
              </a:rPr>
              <a:t>وظایف:</a:t>
            </a:r>
            <a:endParaRPr lang="en-US" sz="2000" dirty="0">
              <a:cs typeface="B Nazanin" panose="00000400000000000000" pitchFamily="2" charset="-78"/>
            </a:endParaRPr>
          </a:p>
          <a:p>
            <a:pPr algn="r" rtl="1"/>
            <a:r>
              <a:rPr lang="ar-SA" sz="2000" dirty="0">
                <a:cs typeface="B Nazanin" panose="00000400000000000000" pitchFamily="2" charset="-78"/>
              </a:rPr>
              <a:t>1.نظارت بر ایجاد و سازماندهی واحد تامین و توزیع مجموعه</a:t>
            </a:r>
            <a:endParaRPr lang="en-US" sz="2000" dirty="0">
              <a:cs typeface="B Nazanin" panose="00000400000000000000" pitchFamily="2" charset="-78"/>
            </a:endParaRPr>
          </a:p>
          <a:p>
            <a:pPr algn="r" rtl="1"/>
            <a:r>
              <a:rPr lang="ar-SA" sz="2000" dirty="0">
                <a:cs typeface="B Nazanin" panose="00000400000000000000" pitchFamily="2" charset="-78"/>
              </a:rPr>
              <a:t>2.برگزاری جلسات هماهنگی</a:t>
            </a:r>
            <a:endParaRPr lang="en-US" sz="2000" dirty="0">
              <a:cs typeface="B Nazanin" panose="00000400000000000000" pitchFamily="2" charset="-78"/>
            </a:endParaRPr>
          </a:p>
          <a:p>
            <a:pPr algn="r" rtl="1"/>
            <a:r>
              <a:rPr lang="ar-SA" sz="2000" dirty="0">
                <a:cs typeface="B Nazanin" panose="00000400000000000000" pitchFamily="2" charset="-78"/>
              </a:rPr>
              <a:t>3.صحت سنجی و تایید حائز شرایط بودن افراد ارجاعی از واحد نجات</a:t>
            </a:r>
            <a:endParaRPr lang="en-US" sz="2000" dirty="0">
              <a:cs typeface="B Nazanin" panose="00000400000000000000" pitchFamily="2" charset="-78"/>
            </a:endParaRPr>
          </a:p>
          <a:p>
            <a:pPr algn="r" rtl="1"/>
            <a:r>
              <a:rPr lang="ar-SA" sz="2000" dirty="0">
                <a:cs typeface="B Nazanin" panose="00000400000000000000" pitchFamily="2" charset="-78"/>
              </a:rPr>
              <a:t>4.ارائه گزارش عملکرد واحد به قرارگاه مرکزی</a:t>
            </a:r>
            <a:endParaRPr lang="en-US" sz="2000" dirty="0">
              <a:cs typeface="B Nazanin" panose="00000400000000000000" pitchFamily="2" charset="-78"/>
            </a:endParaRPr>
          </a:p>
          <a:p>
            <a:pPr algn="r" rtl="1"/>
            <a:endParaRPr lang="en-US" sz="2000" dirty="0">
              <a:cs typeface="B Nazanin" panose="00000400000000000000" pitchFamily="2" charset="-78"/>
            </a:endParaRPr>
          </a:p>
          <a:p>
            <a:pPr algn="r" rtl="1"/>
            <a:endParaRPr lang="en-US" sz="2000" dirty="0">
              <a:cs typeface="B Nazanin" panose="00000400000000000000" pitchFamily="2" charset="-78"/>
            </a:endParaRPr>
          </a:p>
        </p:txBody>
      </p:sp>
    </p:spTree>
    <p:extLst>
      <p:ext uri="{BB962C8B-B14F-4D97-AF65-F5344CB8AC3E}">
        <p14:creationId xmlns:p14="http://schemas.microsoft.com/office/powerpoint/2010/main" val="15304717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6378"/>
            <a:ext cx="12201722" cy="6884378"/>
          </a:xfrm>
        </p:spPr>
      </p:pic>
      <p:sp>
        <p:nvSpPr>
          <p:cNvPr id="5" name="TextBox 4"/>
          <p:cNvSpPr txBox="1"/>
          <p:nvPr/>
        </p:nvSpPr>
        <p:spPr>
          <a:xfrm>
            <a:off x="2461846" y="764935"/>
            <a:ext cx="5345725" cy="1446550"/>
          </a:xfrm>
          <a:prstGeom prst="rect">
            <a:avLst/>
          </a:prstGeom>
          <a:noFill/>
        </p:spPr>
        <p:txBody>
          <a:bodyPr wrap="square" rtlCol="0">
            <a:spAutoFit/>
          </a:bodyPr>
          <a:lstStyle/>
          <a:p>
            <a:pPr algn="ctr"/>
            <a:r>
              <a:rPr lang="fa-IR" sz="4400" b="1" dirty="0"/>
              <a:t>واحد حمایت و پشتیبانی</a:t>
            </a:r>
            <a:endParaRPr lang="en-US" sz="4400" b="1" dirty="0"/>
          </a:p>
          <a:p>
            <a:pPr algn="ctr"/>
            <a:endParaRPr lang="en-US" sz="4400" b="1" dirty="0"/>
          </a:p>
        </p:txBody>
      </p:sp>
      <p:sp>
        <p:nvSpPr>
          <p:cNvPr id="6" name="TextBox 5"/>
          <p:cNvSpPr txBox="1"/>
          <p:nvPr/>
        </p:nvSpPr>
        <p:spPr>
          <a:xfrm>
            <a:off x="2066192" y="2285879"/>
            <a:ext cx="8941777" cy="400110"/>
          </a:xfrm>
          <a:prstGeom prst="rect">
            <a:avLst/>
          </a:prstGeom>
          <a:noFill/>
        </p:spPr>
        <p:txBody>
          <a:bodyPr wrap="square" rtlCol="0">
            <a:spAutoFit/>
          </a:bodyPr>
          <a:lstStyle/>
          <a:p>
            <a:pPr algn="r" rtl="1"/>
            <a:endParaRPr lang="en-US" sz="2000" dirty="0">
              <a:cs typeface="B Nazanin" panose="00000400000000000000" pitchFamily="2" charset="-78"/>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7178" y="1899138"/>
            <a:ext cx="3395136" cy="4510419"/>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07402" y="3281180"/>
            <a:ext cx="4219776" cy="1521292"/>
          </a:xfrm>
          <a:prstGeom prst="rect">
            <a:avLst/>
          </a:prstGeom>
        </p:spPr>
      </p:pic>
    </p:spTree>
    <p:extLst>
      <p:ext uri="{BB962C8B-B14F-4D97-AF65-F5344CB8AC3E}">
        <p14:creationId xmlns:p14="http://schemas.microsoft.com/office/powerpoint/2010/main" val="5437410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6378"/>
            <a:ext cx="12201722" cy="6884378"/>
          </a:xfrm>
        </p:spPr>
      </p:pic>
      <p:sp>
        <p:nvSpPr>
          <p:cNvPr id="5" name="TextBox 4"/>
          <p:cNvSpPr txBox="1"/>
          <p:nvPr/>
        </p:nvSpPr>
        <p:spPr>
          <a:xfrm>
            <a:off x="2672862" y="758845"/>
            <a:ext cx="4739056" cy="769441"/>
          </a:xfrm>
          <a:prstGeom prst="rect">
            <a:avLst/>
          </a:prstGeom>
          <a:noFill/>
        </p:spPr>
        <p:txBody>
          <a:bodyPr wrap="square" rtlCol="0">
            <a:spAutoFit/>
          </a:bodyPr>
          <a:lstStyle/>
          <a:p>
            <a:pPr algn="ctr"/>
            <a:r>
              <a:rPr lang="fa-IR" sz="4400" b="1" dirty="0"/>
              <a:t>واحد آموزش و پژوهش</a:t>
            </a:r>
            <a:endParaRPr lang="en-US" sz="4400" b="1" dirty="0"/>
          </a:p>
        </p:txBody>
      </p:sp>
      <p:sp>
        <p:nvSpPr>
          <p:cNvPr id="6" name="TextBox 5"/>
          <p:cNvSpPr txBox="1"/>
          <p:nvPr/>
        </p:nvSpPr>
        <p:spPr>
          <a:xfrm>
            <a:off x="2066192" y="2285879"/>
            <a:ext cx="8941777" cy="4708981"/>
          </a:xfrm>
          <a:prstGeom prst="rect">
            <a:avLst/>
          </a:prstGeom>
          <a:noFill/>
        </p:spPr>
        <p:txBody>
          <a:bodyPr wrap="square" rtlCol="0">
            <a:spAutoFit/>
          </a:bodyPr>
          <a:lstStyle/>
          <a:p>
            <a:pPr algn="r" rtl="1"/>
            <a:r>
              <a:rPr lang="fa-IR" sz="2000" dirty="0">
                <a:cs typeface="B Nazanin" panose="00000400000000000000" pitchFamily="2" charset="-78"/>
              </a:rPr>
              <a:t>                 </a:t>
            </a:r>
            <a:r>
              <a:rPr lang="ar-SA" sz="2000" dirty="0">
                <a:cs typeface="B Nazanin" panose="00000400000000000000" pitchFamily="2" charset="-78"/>
              </a:rPr>
              <a:t>مرکز نفس یک مجموعه تخصصی</a:t>
            </a:r>
            <a:r>
              <a:rPr lang="en-US" sz="2000" dirty="0">
                <a:cs typeface="B Nazanin" panose="00000400000000000000" pitchFamily="2" charset="-78"/>
              </a:rPr>
              <a:t> </a:t>
            </a:r>
            <a:r>
              <a:rPr lang="fa-IR" sz="2000" dirty="0">
                <a:cs typeface="B Nazanin" panose="00000400000000000000" pitchFamily="2" charset="-78"/>
              </a:rPr>
              <a:t> است </a:t>
            </a:r>
            <a:r>
              <a:rPr lang="ar-SA" sz="2000" dirty="0">
                <a:cs typeface="B Nazanin" panose="00000400000000000000" pitchFamily="2" charset="-78"/>
              </a:rPr>
              <a:t>و لذا آموزش یکی از الزامات این مجموعه است.</a:t>
            </a:r>
            <a:endParaRPr lang="en-US" sz="2000" dirty="0">
              <a:cs typeface="B Nazanin" panose="00000400000000000000" pitchFamily="2" charset="-78"/>
            </a:endParaRPr>
          </a:p>
          <a:p>
            <a:pPr algn="r" rtl="1"/>
            <a:r>
              <a:rPr lang="fa-IR" sz="2000" b="1" dirty="0">
                <a:cs typeface="B Nazanin" panose="00000400000000000000" pitchFamily="2" charset="-78"/>
              </a:rPr>
              <a:t>          </a:t>
            </a:r>
            <a:r>
              <a:rPr lang="ar-SA" sz="2000" b="1" dirty="0">
                <a:cs typeface="B Nazanin" panose="00000400000000000000" pitchFamily="2" charset="-78"/>
              </a:rPr>
              <a:t>اعضا:</a:t>
            </a:r>
            <a:r>
              <a:rPr lang="ar-SA" sz="2000" dirty="0">
                <a:cs typeface="B Nazanin" panose="00000400000000000000" pitchFamily="2" charset="-78"/>
              </a:rPr>
              <a:t> مسئول آموزش، کارشناسان</a:t>
            </a:r>
            <a:endParaRPr lang="en-US" sz="2000" dirty="0">
              <a:cs typeface="B Nazanin" panose="00000400000000000000" pitchFamily="2" charset="-78"/>
            </a:endParaRPr>
          </a:p>
          <a:p>
            <a:pPr algn="r" rtl="1"/>
            <a:endParaRPr lang="fa-IR" sz="2000" b="1" dirty="0">
              <a:cs typeface="B Nazanin" panose="00000400000000000000" pitchFamily="2" charset="-78"/>
            </a:endParaRPr>
          </a:p>
          <a:p>
            <a:pPr algn="r" rtl="1"/>
            <a:r>
              <a:rPr lang="fa-IR" sz="2000" b="1" dirty="0">
                <a:cs typeface="B Nazanin" panose="00000400000000000000" pitchFamily="2" charset="-78"/>
              </a:rPr>
              <a:t>وظایف:</a:t>
            </a:r>
            <a:endParaRPr lang="en-US" sz="2000" dirty="0">
              <a:cs typeface="B Nazanin" panose="00000400000000000000" pitchFamily="2" charset="-78"/>
            </a:endParaRPr>
          </a:p>
          <a:p>
            <a:pPr algn="r" rtl="1"/>
            <a:r>
              <a:rPr lang="ar-SA" sz="2000" dirty="0">
                <a:cs typeface="B Nazanin" panose="00000400000000000000" pitchFamily="2" charset="-78"/>
              </a:rPr>
              <a:t>1.احصا سرفصل های آموزشی مورد نیاز (جهت ارائه نفس به مخاطبین عام و خاص، آموزش و ارتقا اعضا و ...)</a:t>
            </a:r>
            <a:endParaRPr lang="en-US" sz="2000" dirty="0">
              <a:cs typeface="B Nazanin" panose="00000400000000000000" pitchFamily="2" charset="-78"/>
            </a:endParaRPr>
          </a:p>
          <a:p>
            <a:pPr algn="r" rtl="1"/>
            <a:r>
              <a:rPr lang="ar-SA" sz="2000" dirty="0">
                <a:cs typeface="B Nazanin" panose="00000400000000000000" pitchFamily="2" charset="-78"/>
              </a:rPr>
              <a:t>2.تولید محتوای بسته های آموزشی برای مخاطبین مختلف (اعضا، متقاضیان و عموم مردم)</a:t>
            </a:r>
            <a:endParaRPr lang="en-US" sz="2000" dirty="0">
              <a:cs typeface="B Nazanin" panose="00000400000000000000" pitchFamily="2" charset="-78"/>
            </a:endParaRPr>
          </a:p>
          <a:p>
            <a:pPr algn="r" rtl="1"/>
            <a:r>
              <a:rPr lang="ar-SA" sz="2000" dirty="0">
                <a:cs typeface="B Nazanin" panose="00000400000000000000" pitchFamily="2" charset="-78"/>
              </a:rPr>
              <a:t>3.برگزاری کلاس های آموزشی حضوری و مجازی</a:t>
            </a:r>
            <a:endParaRPr lang="en-US" sz="2000" dirty="0">
              <a:cs typeface="B Nazanin" panose="00000400000000000000" pitchFamily="2" charset="-78"/>
            </a:endParaRPr>
          </a:p>
          <a:p>
            <a:pPr algn="r" rtl="1"/>
            <a:r>
              <a:rPr lang="ar-SA" sz="2000" dirty="0">
                <a:cs typeface="B Nazanin" panose="00000400000000000000" pitchFamily="2" charset="-78"/>
              </a:rPr>
              <a:t>4.شناسایی و دعوت از اساتید</a:t>
            </a:r>
            <a:endParaRPr lang="en-US" sz="2000" dirty="0">
              <a:cs typeface="B Nazanin" panose="00000400000000000000" pitchFamily="2" charset="-78"/>
            </a:endParaRPr>
          </a:p>
          <a:p>
            <a:pPr algn="r" rtl="1"/>
            <a:r>
              <a:rPr lang="ar-SA" sz="2000" dirty="0">
                <a:cs typeface="B Nazanin" panose="00000400000000000000" pitchFamily="2" charset="-78"/>
              </a:rPr>
              <a:t>5.انجام کارهای آماری و پژوهشی (در زمینه علل سقط و راهکارهای موثر انصراف از سقط و علل عدم انصراف و ...) با حفظ محرمانگی</a:t>
            </a:r>
            <a:endParaRPr lang="en-US" sz="2000" dirty="0">
              <a:cs typeface="B Nazanin" panose="00000400000000000000" pitchFamily="2" charset="-78"/>
            </a:endParaRPr>
          </a:p>
          <a:p>
            <a:pPr algn="r" rtl="1"/>
            <a:r>
              <a:rPr lang="ar-SA" sz="2000" dirty="0">
                <a:cs typeface="B Nazanin" panose="00000400000000000000" pitchFamily="2" charset="-78"/>
              </a:rPr>
              <a:t>6.برگزاری جلسات هماهنگی</a:t>
            </a:r>
            <a:endParaRPr lang="en-US" sz="2000" dirty="0">
              <a:cs typeface="B Nazanin" panose="00000400000000000000" pitchFamily="2" charset="-78"/>
            </a:endParaRPr>
          </a:p>
          <a:p>
            <a:pPr algn="r" rtl="1"/>
            <a:r>
              <a:rPr lang="ar-SA" sz="2000" dirty="0">
                <a:cs typeface="B Nazanin" panose="00000400000000000000" pitchFamily="2" charset="-78"/>
              </a:rPr>
              <a:t>7.ارائه گزارش عملکرد واحد به قرارگاه مرکزی</a:t>
            </a:r>
            <a:endParaRPr lang="en-US" sz="2000" dirty="0">
              <a:cs typeface="B Nazanin" panose="00000400000000000000" pitchFamily="2" charset="-78"/>
            </a:endParaRPr>
          </a:p>
          <a:p>
            <a:pPr algn="r" rtl="1"/>
            <a:r>
              <a:rPr lang="ar-SA" sz="2000" b="1" dirty="0">
                <a:cs typeface="B Nazanin" panose="00000400000000000000" pitchFamily="2" charset="-78"/>
              </a:rPr>
              <a:t> </a:t>
            </a:r>
            <a:endParaRPr lang="en-US" sz="2000" dirty="0">
              <a:cs typeface="B Nazanin" panose="00000400000000000000" pitchFamily="2" charset="-78"/>
            </a:endParaRPr>
          </a:p>
          <a:p>
            <a:pPr algn="r" rtl="1"/>
            <a:r>
              <a:rPr lang="fa-IR" sz="2000" dirty="0">
                <a:cs typeface="B Nazanin" panose="00000400000000000000" pitchFamily="2" charset="-78"/>
              </a:rPr>
              <a:t> </a:t>
            </a:r>
            <a:endParaRPr lang="en-US" sz="2000" dirty="0">
              <a:cs typeface="B Nazanin" panose="00000400000000000000" pitchFamily="2" charset="-78"/>
            </a:endParaRPr>
          </a:p>
        </p:txBody>
      </p:sp>
    </p:spTree>
    <p:extLst>
      <p:ext uri="{BB962C8B-B14F-4D97-AF65-F5344CB8AC3E}">
        <p14:creationId xmlns:p14="http://schemas.microsoft.com/office/powerpoint/2010/main" val="42563515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6378"/>
            <a:ext cx="12201722" cy="6884378"/>
          </a:xfrm>
        </p:spPr>
      </p:pic>
      <p:sp>
        <p:nvSpPr>
          <p:cNvPr id="5" name="TextBox 4"/>
          <p:cNvSpPr txBox="1"/>
          <p:nvPr/>
        </p:nvSpPr>
        <p:spPr>
          <a:xfrm>
            <a:off x="2338755" y="738558"/>
            <a:ext cx="5671040" cy="769441"/>
          </a:xfrm>
          <a:prstGeom prst="rect">
            <a:avLst/>
          </a:prstGeom>
          <a:noFill/>
        </p:spPr>
        <p:txBody>
          <a:bodyPr wrap="square" rtlCol="0">
            <a:spAutoFit/>
          </a:bodyPr>
          <a:lstStyle/>
          <a:p>
            <a:pPr rtl="1"/>
            <a:r>
              <a:rPr lang="ar-SA" sz="4400" b="1" dirty="0"/>
              <a:t>واحد رسانه و فرهنگ سازی</a:t>
            </a:r>
            <a:endParaRPr lang="en-US" sz="4400" dirty="0"/>
          </a:p>
        </p:txBody>
      </p:sp>
      <p:sp>
        <p:nvSpPr>
          <p:cNvPr id="6" name="TextBox 5"/>
          <p:cNvSpPr txBox="1"/>
          <p:nvPr/>
        </p:nvSpPr>
        <p:spPr>
          <a:xfrm>
            <a:off x="2066192" y="2285879"/>
            <a:ext cx="8941777" cy="4955203"/>
          </a:xfrm>
          <a:prstGeom prst="rect">
            <a:avLst/>
          </a:prstGeom>
          <a:noFill/>
        </p:spPr>
        <p:txBody>
          <a:bodyPr wrap="square" rtlCol="0">
            <a:spAutoFit/>
          </a:bodyPr>
          <a:lstStyle/>
          <a:p>
            <a:pPr algn="r" rtl="1"/>
            <a:r>
              <a:rPr lang="fa-IR" sz="2000" dirty="0">
                <a:cs typeface="B Nazanin" panose="00000400000000000000" pitchFamily="2" charset="-78"/>
              </a:rPr>
              <a:t>                </a:t>
            </a:r>
            <a:r>
              <a:rPr lang="ar-SA" sz="2000" dirty="0">
                <a:cs typeface="B Nazanin" panose="00000400000000000000" pitchFamily="2" charset="-78"/>
              </a:rPr>
              <a:t>فرهنگ سازی یکی از محور های اصلی</a:t>
            </a:r>
            <a:r>
              <a:rPr lang="fa-IR" sz="2000" dirty="0">
                <a:cs typeface="B Nazanin" panose="00000400000000000000" pitchFamily="2" charset="-78"/>
              </a:rPr>
              <a:t> نفس</a:t>
            </a:r>
            <a:r>
              <a:rPr lang="ar-SA" sz="2000" dirty="0">
                <a:cs typeface="B Nazanin" panose="00000400000000000000" pitchFamily="2" charset="-78"/>
              </a:rPr>
              <a:t> و رسانه ابزار قدرتمند این فرهنگ سازی است.</a:t>
            </a:r>
            <a:endParaRPr lang="en-US" sz="2000" dirty="0">
              <a:cs typeface="B Nazanin" panose="00000400000000000000" pitchFamily="2" charset="-78"/>
            </a:endParaRPr>
          </a:p>
          <a:p>
            <a:pPr algn="r" rtl="1"/>
            <a:r>
              <a:rPr lang="fa-IR" sz="2000" b="1" dirty="0">
                <a:cs typeface="B Nazanin" panose="00000400000000000000" pitchFamily="2" charset="-78"/>
              </a:rPr>
              <a:t>           </a:t>
            </a:r>
            <a:r>
              <a:rPr lang="ar-SA" sz="2000" b="1" dirty="0">
                <a:cs typeface="B Nazanin" panose="00000400000000000000" pitchFamily="2" charset="-78"/>
              </a:rPr>
              <a:t>اعضا: </a:t>
            </a:r>
            <a:r>
              <a:rPr lang="ar-SA" sz="2000" dirty="0">
                <a:cs typeface="B Nazanin" panose="00000400000000000000" pitchFamily="2" charset="-78"/>
              </a:rPr>
              <a:t>مسئول رسانه، کارشناسان</a:t>
            </a:r>
            <a:endParaRPr lang="en-US" sz="2000" dirty="0">
              <a:cs typeface="B Nazanin" panose="00000400000000000000" pitchFamily="2" charset="-78"/>
            </a:endParaRPr>
          </a:p>
          <a:p>
            <a:pPr algn="r" rtl="1"/>
            <a:r>
              <a:rPr lang="ar-SA" sz="2000" b="1" dirty="0">
                <a:cs typeface="B Nazanin" panose="00000400000000000000" pitchFamily="2" charset="-78"/>
              </a:rPr>
              <a:t>وظایف:</a:t>
            </a:r>
            <a:endParaRPr lang="en-US" dirty="0">
              <a:cs typeface="B Nazanin" panose="00000400000000000000" pitchFamily="2" charset="-78"/>
            </a:endParaRPr>
          </a:p>
          <a:p>
            <a:pPr algn="r" rtl="1"/>
            <a:r>
              <a:rPr lang="ar-SA" dirty="0">
                <a:cs typeface="B Nazanin" panose="00000400000000000000" pitchFamily="2" charset="-78"/>
              </a:rPr>
              <a:t>1. احصاء سلسله مسائل سقط (علل و انگیزه هایی که منجر به سقط می شوند و نیازمند مداخله فرهنگی هستند.)</a:t>
            </a:r>
            <a:endParaRPr lang="en-US" dirty="0">
              <a:cs typeface="B Nazanin" panose="00000400000000000000" pitchFamily="2" charset="-78"/>
            </a:endParaRPr>
          </a:p>
          <a:p>
            <a:pPr algn="r" rtl="1"/>
            <a:r>
              <a:rPr lang="ar-SA" dirty="0">
                <a:cs typeface="B Nazanin" panose="00000400000000000000" pitchFamily="2" charset="-78"/>
              </a:rPr>
              <a:t>2. احصاء قالب ها و روش های اجرایی متناسب با هدف و مخاطب </a:t>
            </a:r>
            <a:endParaRPr lang="en-US" dirty="0">
              <a:cs typeface="B Nazanin" panose="00000400000000000000" pitchFamily="2" charset="-78"/>
            </a:endParaRPr>
          </a:p>
          <a:p>
            <a:pPr algn="r" rtl="1"/>
            <a:r>
              <a:rPr lang="ar-SA" dirty="0">
                <a:cs typeface="B Nazanin" panose="00000400000000000000" pitchFamily="2" charset="-78"/>
              </a:rPr>
              <a:t>3.تولید محتوای فرهنگی (تقبیح سقط و معرفی مجموعه و ...) </a:t>
            </a:r>
            <a:endParaRPr lang="en-US" dirty="0">
              <a:cs typeface="B Nazanin" panose="00000400000000000000" pitchFamily="2" charset="-78"/>
            </a:endParaRPr>
          </a:p>
          <a:p>
            <a:pPr algn="r" rtl="1"/>
            <a:r>
              <a:rPr lang="ar-SA" dirty="0">
                <a:cs typeface="B Nazanin" panose="00000400000000000000" pitchFamily="2" charset="-78"/>
              </a:rPr>
              <a:t>4.تولید محصولات رسانه ای متنوع</a:t>
            </a:r>
            <a:endParaRPr lang="en-US" dirty="0">
              <a:cs typeface="B Nazanin" panose="00000400000000000000" pitchFamily="2" charset="-78"/>
            </a:endParaRPr>
          </a:p>
          <a:p>
            <a:pPr algn="r" rtl="1"/>
            <a:r>
              <a:rPr lang="ar-SA" dirty="0">
                <a:cs typeface="B Nazanin" panose="00000400000000000000" pitchFamily="2" charset="-78"/>
              </a:rPr>
              <a:t>5. تهیه و تدوین گرافیکی انواع بسته های آموزشی و کمک آموزشی برای مخاطبین مختلف (با همکاری واحد آموزش)</a:t>
            </a:r>
            <a:endParaRPr lang="en-US" dirty="0">
              <a:cs typeface="B Nazanin" panose="00000400000000000000" pitchFamily="2" charset="-78"/>
            </a:endParaRPr>
          </a:p>
          <a:p>
            <a:pPr algn="r" rtl="1"/>
            <a:r>
              <a:rPr lang="ar-SA" dirty="0">
                <a:cs typeface="B Nazanin" panose="00000400000000000000" pitchFamily="2" charset="-78"/>
              </a:rPr>
              <a:t>6. مستند نگاری و تجربه نگاری (تجربیات ناجیان، متقاضیان و...) </a:t>
            </a:r>
            <a:endParaRPr lang="en-US" dirty="0">
              <a:cs typeface="B Nazanin" panose="00000400000000000000" pitchFamily="2" charset="-78"/>
            </a:endParaRPr>
          </a:p>
          <a:p>
            <a:pPr algn="r" rtl="1"/>
            <a:r>
              <a:rPr lang="ar-SA" dirty="0">
                <a:cs typeface="B Nazanin" panose="00000400000000000000" pitchFamily="2" charset="-78"/>
              </a:rPr>
              <a:t>7.ارتباط گیری و جلب همکاری سایر مجموعه های رسانه ای (جهت تولید، ارتقا و توزیع)</a:t>
            </a:r>
            <a:endParaRPr lang="en-US" dirty="0">
              <a:cs typeface="B Nazanin" panose="00000400000000000000" pitchFamily="2" charset="-78"/>
            </a:endParaRPr>
          </a:p>
          <a:p>
            <a:pPr algn="r" rtl="1"/>
            <a:r>
              <a:rPr lang="ar-SA" dirty="0">
                <a:cs typeface="B Nazanin" panose="00000400000000000000" pitchFamily="2" charset="-78"/>
              </a:rPr>
              <a:t>8. تبلیغات گسترده</a:t>
            </a:r>
            <a:endParaRPr lang="en-US" dirty="0">
              <a:cs typeface="B Nazanin" panose="00000400000000000000" pitchFamily="2" charset="-78"/>
            </a:endParaRPr>
          </a:p>
          <a:p>
            <a:pPr algn="r" rtl="1"/>
            <a:r>
              <a:rPr lang="ar-SA" dirty="0">
                <a:cs typeface="B Nazanin" panose="00000400000000000000" pitchFamily="2" charset="-78"/>
              </a:rPr>
              <a:t>9.برگزاری جلسات هماهنگی                           </a:t>
            </a:r>
            <a:endParaRPr lang="en-US" dirty="0">
              <a:cs typeface="B Nazanin" panose="00000400000000000000" pitchFamily="2" charset="-78"/>
            </a:endParaRPr>
          </a:p>
          <a:p>
            <a:pPr algn="r" rtl="1"/>
            <a:r>
              <a:rPr lang="ar-SA" dirty="0">
                <a:cs typeface="B Nazanin" panose="00000400000000000000" pitchFamily="2" charset="-78"/>
              </a:rPr>
              <a:t>10.ارائه گزارش عملکرد واحد به قرارگاه مرکزی</a:t>
            </a:r>
            <a:endParaRPr lang="en-US" dirty="0">
              <a:cs typeface="B Nazanin" panose="00000400000000000000" pitchFamily="2" charset="-78"/>
            </a:endParaRPr>
          </a:p>
          <a:p>
            <a:pPr algn="r" rtl="1"/>
            <a:r>
              <a:rPr lang="ar-SA" dirty="0">
                <a:cs typeface="B Nazanin" panose="00000400000000000000" pitchFamily="2" charset="-78"/>
              </a:rPr>
              <a:t>11.طراحی و مدیریت سایت و کانال ها و گروه های مجازی</a:t>
            </a:r>
            <a:endParaRPr lang="en-US" dirty="0">
              <a:cs typeface="B Nazanin" panose="00000400000000000000" pitchFamily="2" charset="-78"/>
            </a:endParaRPr>
          </a:p>
          <a:p>
            <a:pPr algn="r" rtl="1"/>
            <a:r>
              <a:rPr lang="ar-SA" dirty="0">
                <a:cs typeface="B Nazanin" panose="00000400000000000000" pitchFamily="2" charset="-78"/>
              </a:rPr>
              <a:t> </a:t>
            </a:r>
            <a:endParaRPr lang="en-US" dirty="0">
              <a:cs typeface="B Nazanin" panose="00000400000000000000" pitchFamily="2" charset="-78"/>
            </a:endParaRPr>
          </a:p>
          <a:p>
            <a:pPr algn="r" rtl="1"/>
            <a:r>
              <a:rPr lang="ar-SA" sz="2000" dirty="0">
                <a:cs typeface="B Nazanin" panose="00000400000000000000" pitchFamily="2" charset="-78"/>
              </a:rPr>
              <a:t> </a:t>
            </a:r>
            <a:endParaRPr lang="en-US" sz="2000" dirty="0">
              <a:cs typeface="B Nazanin" panose="00000400000000000000" pitchFamily="2" charset="-78"/>
            </a:endParaRPr>
          </a:p>
          <a:p>
            <a:pPr algn="r" rtl="1"/>
            <a:endParaRPr lang="en-US" sz="2000" dirty="0">
              <a:cs typeface="B Nazanin" panose="00000400000000000000" pitchFamily="2" charset="-78"/>
            </a:endParaRPr>
          </a:p>
        </p:txBody>
      </p:sp>
    </p:spTree>
    <p:extLst>
      <p:ext uri="{BB962C8B-B14F-4D97-AF65-F5344CB8AC3E}">
        <p14:creationId xmlns:p14="http://schemas.microsoft.com/office/powerpoint/2010/main" val="41441721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6378"/>
            <a:ext cx="12201722" cy="6884378"/>
          </a:xfrm>
        </p:spPr>
      </p:pic>
      <p:pic>
        <p:nvPicPr>
          <p:cNvPr id="7" name="Picture 6" descr="F:\لوگو نفس.png"/>
          <p:cNvPicPr/>
          <p:nvPr/>
        </p:nvPicPr>
        <p:blipFill>
          <a:blip r:embed="rId3">
            <a:extLst>
              <a:ext uri="{28A0092B-C50C-407E-A947-70E740481C1C}">
                <a14:useLocalDpi xmlns:a14="http://schemas.microsoft.com/office/drawing/2010/main" val="0"/>
              </a:ext>
            </a:extLst>
          </a:blip>
          <a:srcRect/>
          <a:stretch>
            <a:fillRect/>
          </a:stretch>
        </p:blipFill>
        <p:spPr bwMode="auto">
          <a:xfrm>
            <a:off x="3339343" y="1585180"/>
            <a:ext cx="6376158" cy="4628441"/>
          </a:xfrm>
          <a:prstGeom prst="rect">
            <a:avLst/>
          </a:prstGeom>
          <a:noFill/>
          <a:ln>
            <a:noFill/>
          </a:ln>
        </p:spPr>
      </p:pic>
    </p:spTree>
    <p:extLst>
      <p:ext uri="{BB962C8B-B14F-4D97-AF65-F5344CB8AC3E}">
        <p14:creationId xmlns:p14="http://schemas.microsoft.com/office/powerpoint/2010/main" val="1504954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6378"/>
            <a:ext cx="12201722" cy="6884378"/>
          </a:xfrm>
        </p:spPr>
      </p:pic>
      <p:sp>
        <p:nvSpPr>
          <p:cNvPr id="5" name="TextBox 4"/>
          <p:cNvSpPr txBox="1"/>
          <p:nvPr/>
        </p:nvSpPr>
        <p:spPr>
          <a:xfrm>
            <a:off x="3182818" y="747350"/>
            <a:ext cx="3938953" cy="769441"/>
          </a:xfrm>
          <a:prstGeom prst="rect">
            <a:avLst/>
          </a:prstGeom>
          <a:noFill/>
        </p:spPr>
        <p:txBody>
          <a:bodyPr wrap="square" rtlCol="0">
            <a:spAutoFit/>
          </a:bodyPr>
          <a:lstStyle/>
          <a:p>
            <a:pPr algn="ctr"/>
            <a:r>
              <a:rPr lang="fa-IR" sz="4400" b="1" dirty="0"/>
              <a:t>مقدمه</a:t>
            </a:r>
            <a:endParaRPr lang="en-US" sz="4400" b="1" dirty="0"/>
          </a:p>
        </p:txBody>
      </p:sp>
      <p:sp>
        <p:nvSpPr>
          <p:cNvPr id="6" name="TextBox 5"/>
          <p:cNvSpPr txBox="1"/>
          <p:nvPr/>
        </p:nvSpPr>
        <p:spPr>
          <a:xfrm>
            <a:off x="2083777" y="2285879"/>
            <a:ext cx="8932985" cy="3477875"/>
          </a:xfrm>
          <a:prstGeom prst="rect">
            <a:avLst/>
          </a:prstGeom>
          <a:noFill/>
        </p:spPr>
        <p:txBody>
          <a:bodyPr wrap="square" rtlCol="0">
            <a:spAutoFit/>
          </a:bodyPr>
          <a:lstStyle/>
          <a:p>
            <a:pPr algn="r" rtl="1"/>
            <a:r>
              <a:rPr lang="fa-IR" sz="2000" dirty="0">
                <a:cs typeface="B Nazanin" panose="00000400000000000000" pitchFamily="2" charset="-78"/>
              </a:rPr>
              <a:t>                     </a:t>
            </a:r>
            <a:r>
              <a:rPr lang="ar-SA" sz="2000" dirty="0">
                <a:cs typeface="B Nazanin" panose="00000400000000000000" pitchFamily="2" charset="-78"/>
              </a:rPr>
              <a:t>بحران جمعیت، امروز یکی از اساسی ترین تهدید های ایران عزیز است.</a:t>
            </a:r>
            <a:endParaRPr lang="en-US" sz="2000" dirty="0">
              <a:cs typeface="B Nazanin" panose="00000400000000000000" pitchFamily="2" charset="-78"/>
            </a:endParaRPr>
          </a:p>
          <a:p>
            <a:pPr algn="r" rtl="1"/>
            <a:r>
              <a:rPr lang="fa-IR" sz="2000" dirty="0">
                <a:cs typeface="B Nazanin" panose="00000400000000000000" pitchFamily="2" charset="-78"/>
              </a:rPr>
              <a:t>                  </a:t>
            </a:r>
          </a:p>
          <a:p>
            <a:pPr algn="r" rtl="1"/>
            <a:r>
              <a:rPr lang="fa-IR" sz="2000" dirty="0">
                <a:cs typeface="B Nazanin" panose="00000400000000000000" pitchFamily="2" charset="-78"/>
              </a:rPr>
              <a:t>  </a:t>
            </a:r>
            <a:r>
              <a:rPr lang="ar-SA" sz="2000" dirty="0">
                <a:cs typeface="B Nazanin" panose="00000400000000000000" pitchFamily="2" charset="-78"/>
              </a:rPr>
              <a:t>طبق بررسی های کارشناسی و مطالعات اجتماعی گسترده، در میان علل کاهش</a:t>
            </a:r>
            <a:r>
              <a:rPr lang="en-US" sz="2000" dirty="0">
                <a:cs typeface="B Nazanin" panose="00000400000000000000" pitchFamily="2" charset="-78"/>
              </a:rPr>
              <a:t> TFR </a:t>
            </a:r>
            <a:r>
              <a:rPr lang="fa-IR" sz="2000" dirty="0">
                <a:cs typeface="B Nazanin" panose="00000400000000000000" pitchFamily="2" charset="-78"/>
              </a:rPr>
              <a:t>کشور، سقط عمدی آمار بسیار بالایی را به خود اختصاص داده و روزانه شاهد بیش از 1000 سقط جنین در کشور هستیم. لذا </a:t>
            </a:r>
            <a:r>
              <a:rPr lang="ar-SA" sz="2000" dirty="0">
                <a:cs typeface="B Nazanin" panose="00000400000000000000" pitchFamily="2" charset="-78"/>
              </a:rPr>
              <a:t>از نظر هزینه_اثر بخشی، بهترین و موثرترین راهکار در دسترس برای افزایش جمعیت در کوتاه مدت، جلوگیری از سقط فرزندان سالم توسط والدین است</a:t>
            </a:r>
            <a:r>
              <a:rPr lang="en-US" sz="2000" dirty="0">
                <a:cs typeface="B Nazanin" panose="00000400000000000000" pitchFamily="2" charset="-78"/>
              </a:rPr>
              <a:t>.</a:t>
            </a:r>
          </a:p>
          <a:p>
            <a:pPr algn="r" rtl="1"/>
            <a:r>
              <a:rPr lang="ar-SA" sz="2000" dirty="0">
                <a:cs typeface="B Nazanin" panose="00000400000000000000" pitchFamily="2" charset="-78"/>
              </a:rPr>
              <a:t>مرکز مردمی نفس، مجموعه ای متشکل از افراد دغدغه مند حوزه علوم پزشکی با هدف «جلوگیری از سقط فرزندان سالم توسط والدین» در روز ملی جمعیت (30 اردیبهشت1400) در مشهد مقدس،کار خود را آغاز نمود.</a:t>
            </a:r>
            <a:endParaRPr lang="en-US" sz="2000" dirty="0">
              <a:cs typeface="B Nazanin" panose="00000400000000000000" pitchFamily="2" charset="-78"/>
            </a:endParaRPr>
          </a:p>
          <a:p>
            <a:pPr algn="r" rtl="1"/>
            <a:r>
              <a:rPr lang="fa-IR" sz="2000" dirty="0">
                <a:cs typeface="B Nazanin" panose="00000400000000000000" pitchFamily="2" charset="-78"/>
              </a:rPr>
              <a:t>فارغ از بحث جمعیت، جنین از لحظه انعقاد نطفه دارای کرامت انسانی است و حمایت از حیات او واجب است.</a:t>
            </a:r>
            <a:endParaRPr lang="en-US" sz="2000" dirty="0">
              <a:cs typeface="B Nazanin" panose="00000400000000000000" pitchFamily="2" charset="-78"/>
            </a:endParaRPr>
          </a:p>
          <a:p>
            <a:pPr algn="r" rtl="1"/>
            <a:r>
              <a:rPr lang="ar-SA" sz="2000" dirty="0">
                <a:cs typeface="B Nazanin" panose="00000400000000000000" pitchFamily="2" charset="-78"/>
              </a:rPr>
              <a:t>امروز ناجیان نفس عزم دارند این رسالت را به صورت گسترده </a:t>
            </a:r>
            <a:r>
              <a:rPr lang="fa-IR" sz="2000" dirty="0">
                <a:cs typeface="B Nazanin" panose="00000400000000000000" pitchFamily="2" charset="-78"/>
              </a:rPr>
              <a:t> و سازمان یافته</a:t>
            </a:r>
            <a:r>
              <a:rPr lang="ar-SA" sz="2000" dirty="0">
                <a:cs typeface="B Nazanin" panose="00000400000000000000" pitchFamily="2" charset="-78"/>
              </a:rPr>
              <a:t> در تهران بزرگ اجرا نمایند.</a:t>
            </a:r>
            <a:endParaRPr lang="en-US" sz="2000" dirty="0">
              <a:cs typeface="B Nazanin" panose="00000400000000000000" pitchFamily="2" charset="-78"/>
            </a:endParaRPr>
          </a:p>
          <a:p>
            <a:pPr algn="r" rtl="1"/>
            <a:endParaRPr lang="en-US" sz="2000" dirty="0">
              <a:cs typeface="B Nazanin" panose="00000400000000000000" pitchFamily="2" charset="-78"/>
            </a:endParaRPr>
          </a:p>
        </p:txBody>
      </p:sp>
    </p:spTree>
    <p:extLst>
      <p:ext uri="{BB962C8B-B14F-4D97-AF65-F5344CB8AC3E}">
        <p14:creationId xmlns:p14="http://schemas.microsoft.com/office/powerpoint/2010/main" val="38731449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6378"/>
            <a:ext cx="12201722" cy="6884378"/>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5750"/>
            <a:ext cx="23717250" cy="9029700"/>
          </a:xfrm>
          <a:prstGeom prst="rect">
            <a:avLst/>
          </a:prstGeom>
        </p:spPr>
      </p:pic>
      <p:pic>
        <p:nvPicPr>
          <p:cNvPr id="9" name="Picture 8" descr="F:\لوگو نفس.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4300" y="-285750"/>
            <a:ext cx="2360198" cy="1976438"/>
          </a:xfrm>
          <a:prstGeom prst="rect">
            <a:avLst/>
          </a:prstGeom>
          <a:noFill/>
          <a:ln>
            <a:noFill/>
          </a:ln>
        </p:spPr>
      </p:pic>
    </p:spTree>
    <p:extLst>
      <p:ext uri="{BB962C8B-B14F-4D97-AF65-F5344CB8AC3E}">
        <p14:creationId xmlns:p14="http://schemas.microsoft.com/office/powerpoint/2010/main" val="11067989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6378"/>
            <a:ext cx="12201722" cy="6884378"/>
          </a:xfrm>
        </p:spPr>
      </p:pic>
      <p:sp>
        <p:nvSpPr>
          <p:cNvPr id="5" name="TextBox 4"/>
          <p:cNvSpPr txBox="1"/>
          <p:nvPr/>
        </p:nvSpPr>
        <p:spPr>
          <a:xfrm>
            <a:off x="3182818" y="747350"/>
            <a:ext cx="3938953" cy="769441"/>
          </a:xfrm>
          <a:prstGeom prst="rect">
            <a:avLst/>
          </a:prstGeom>
          <a:noFill/>
        </p:spPr>
        <p:txBody>
          <a:bodyPr wrap="square" rtlCol="0">
            <a:spAutoFit/>
          </a:bodyPr>
          <a:lstStyle/>
          <a:p>
            <a:pPr algn="ctr"/>
            <a:r>
              <a:rPr lang="fa-IR" sz="4400" b="1" dirty="0"/>
              <a:t>اهداف</a:t>
            </a:r>
            <a:endParaRPr lang="en-US" sz="4400" b="1" dirty="0"/>
          </a:p>
        </p:txBody>
      </p:sp>
      <p:sp>
        <p:nvSpPr>
          <p:cNvPr id="6" name="TextBox 5"/>
          <p:cNvSpPr txBox="1"/>
          <p:nvPr/>
        </p:nvSpPr>
        <p:spPr>
          <a:xfrm>
            <a:off x="2066192" y="2285879"/>
            <a:ext cx="8941777" cy="3662541"/>
          </a:xfrm>
          <a:prstGeom prst="rect">
            <a:avLst/>
          </a:prstGeom>
          <a:noFill/>
        </p:spPr>
        <p:txBody>
          <a:bodyPr wrap="square" rtlCol="0">
            <a:spAutoFit/>
          </a:bodyPr>
          <a:lstStyle/>
          <a:p>
            <a:pPr lvl="0" algn="r" rtl="1"/>
            <a:endParaRPr lang="fa-IR" dirty="0"/>
          </a:p>
          <a:p>
            <a:pPr lvl="0" algn="r" rtl="1"/>
            <a:endParaRPr lang="fa-IR" dirty="0"/>
          </a:p>
          <a:p>
            <a:pPr lvl="0" algn="r" rtl="1"/>
            <a:endParaRPr lang="fa-IR" dirty="0"/>
          </a:p>
          <a:p>
            <a:pPr lvl="0" algn="r" rtl="1"/>
            <a:endParaRPr lang="fa-IR" dirty="0"/>
          </a:p>
          <a:p>
            <a:pPr marL="285750" lvl="0" indent="-285750" algn="r" rtl="1">
              <a:buFont typeface="Wingdings" panose="05000000000000000000" pitchFamily="2" charset="2"/>
              <a:buChar char="v"/>
            </a:pPr>
            <a:r>
              <a:rPr lang="ar-SA" sz="2000" dirty="0">
                <a:cs typeface="B Nazanin" panose="00000400000000000000" pitchFamily="2" charset="-78"/>
              </a:rPr>
              <a:t>جلوگیری از سقط فرزندان سالم توسط والدین (نجات فرزندان سقط)</a:t>
            </a:r>
            <a:endParaRPr lang="fa-IR" sz="2000" dirty="0">
              <a:cs typeface="B Nazanin" panose="00000400000000000000" pitchFamily="2" charset="-78"/>
            </a:endParaRPr>
          </a:p>
          <a:p>
            <a:pPr marL="285750" lvl="0" indent="-285750" algn="r" rtl="1">
              <a:buFont typeface="Wingdings" panose="05000000000000000000" pitchFamily="2" charset="2"/>
              <a:buChar char="v"/>
            </a:pPr>
            <a:endParaRPr lang="en-US" sz="2000" dirty="0">
              <a:cs typeface="B Nazanin" panose="00000400000000000000" pitchFamily="2" charset="-78"/>
            </a:endParaRPr>
          </a:p>
          <a:p>
            <a:pPr marL="285750" lvl="0" indent="-285750" algn="r" rtl="1">
              <a:buFont typeface="Wingdings" panose="05000000000000000000" pitchFamily="2" charset="2"/>
              <a:buChar char="v"/>
            </a:pPr>
            <a:r>
              <a:rPr lang="fa-IR" sz="2000" dirty="0">
                <a:cs typeface="B Nazanin" panose="00000400000000000000" pitchFamily="2" charset="-78"/>
              </a:rPr>
              <a:t>فرهنگ سازی و آگاهی بخشی در خصوص ممنوعیت شرعی، قانونی، اخلاقی و حقوقی سقط عمدی</a:t>
            </a:r>
          </a:p>
          <a:p>
            <a:pPr marL="285750" lvl="0" indent="-285750" algn="r" rtl="1">
              <a:buFont typeface="Wingdings" panose="05000000000000000000" pitchFamily="2" charset="2"/>
              <a:buChar char="v"/>
            </a:pPr>
            <a:endParaRPr lang="en-US" sz="2000" dirty="0">
              <a:cs typeface="B Nazanin" panose="00000400000000000000" pitchFamily="2" charset="-78"/>
            </a:endParaRPr>
          </a:p>
          <a:p>
            <a:pPr marL="285750" lvl="0" indent="-285750" algn="r" rtl="1">
              <a:buFont typeface="Wingdings" panose="05000000000000000000" pitchFamily="2" charset="2"/>
              <a:buChar char="v"/>
            </a:pPr>
            <a:r>
              <a:rPr lang="ar-SA" sz="2000" dirty="0">
                <a:cs typeface="B Nazanin" panose="00000400000000000000" pitchFamily="2" charset="-78"/>
              </a:rPr>
              <a:t>اتخاذ تدابیر لازم جهت کمک به والدین متقاضی به منظور انصراف از سقط</a:t>
            </a:r>
            <a:endParaRPr lang="fa-IR" sz="2000" dirty="0">
              <a:cs typeface="B Nazanin" panose="00000400000000000000" pitchFamily="2" charset="-78"/>
            </a:endParaRPr>
          </a:p>
          <a:p>
            <a:pPr marL="285750" lvl="0" indent="-285750" algn="r" rtl="1">
              <a:buFont typeface="Wingdings" panose="05000000000000000000" pitchFamily="2" charset="2"/>
              <a:buChar char="v"/>
            </a:pPr>
            <a:endParaRPr lang="en-US" sz="2000" dirty="0">
              <a:cs typeface="B Nazanin" panose="00000400000000000000" pitchFamily="2" charset="-78"/>
            </a:endParaRPr>
          </a:p>
          <a:p>
            <a:pPr marL="285750" lvl="0" indent="-285750" algn="r" rtl="1">
              <a:buFont typeface="Wingdings" panose="05000000000000000000" pitchFamily="2" charset="2"/>
              <a:buChar char="v"/>
            </a:pPr>
            <a:r>
              <a:rPr lang="ar-SA" sz="2000" dirty="0">
                <a:cs typeface="B Nazanin" panose="00000400000000000000" pitchFamily="2" charset="-78"/>
              </a:rPr>
              <a:t>کاهش عوارض جسمی و روحی سقط عمدی غیر قانونی برای تمامی مادران سنین باروری</a:t>
            </a:r>
            <a:endParaRPr lang="en-US" sz="2000" dirty="0">
              <a:cs typeface="B Nazanin" panose="00000400000000000000" pitchFamily="2" charset="-78"/>
            </a:endParaRPr>
          </a:p>
          <a:p>
            <a:pPr algn="r" rtl="1"/>
            <a:endParaRPr lang="en-US" sz="2000" dirty="0">
              <a:cs typeface="B Nazanin" panose="00000400000000000000" pitchFamily="2" charset="-78"/>
            </a:endParaRPr>
          </a:p>
        </p:txBody>
      </p:sp>
    </p:spTree>
    <p:extLst>
      <p:ext uri="{BB962C8B-B14F-4D97-AF65-F5344CB8AC3E}">
        <p14:creationId xmlns:p14="http://schemas.microsoft.com/office/powerpoint/2010/main" val="2880104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6378"/>
            <a:ext cx="12201722" cy="6884378"/>
          </a:xfrm>
        </p:spPr>
      </p:pic>
      <p:sp>
        <p:nvSpPr>
          <p:cNvPr id="5" name="TextBox 4"/>
          <p:cNvSpPr txBox="1"/>
          <p:nvPr/>
        </p:nvSpPr>
        <p:spPr>
          <a:xfrm>
            <a:off x="3182818" y="747350"/>
            <a:ext cx="3938953" cy="769441"/>
          </a:xfrm>
          <a:prstGeom prst="rect">
            <a:avLst/>
          </a:prstGeom>
          <a:noFill/>
        </p:spPr>
        <p:txBody>
          <a:bodyPr wrap="square" rtlCol="0">
            <a:spAutoFit/>
          </a:bodyPr>
          <a:lstStyle/>
          <a:p>
            <a:pPr algn="ctr"/>
            <a:r>
              <a:rPr lang="fa-IR" sz="4400" b="1" dirty="0"/>
              <a:t>سه محور اصلی</a:t>
            </a:r>
            <a:endParaRPr lang="en-US" sz="4400" b="1" dirty="0"/>
          </a:p>
        </p:txBody>
      </p:sp>
      <p:sp>
        <p:nvSpPr>
          <p:cNvPr id="6" name="TextBox 5"/>
          <p:cNvSpPr txBox="1"/>
          <p:nvPr/>
        </p:nvSpPr>
        <p:spPr>
          <a:xfrm>
            <a:off x="2066193" y="2285879"/>
            <a:ext cx="8915399" cy="3354765"/>
          </a:xfrm>
          <a:prstGeom prst="rect">
            <a:avLst/>
          </a:prstGeom>
          <a:noFill/>
        </p:spPr>
        <p:txBody>
          <a:bodyPr wrap="square" rtlCol="0">
            <a:spAutoFit/>
          </a:bodyPr>
          <a:lstStyle/>
          <a:p>
            <a:pPr marL="285750" lvl="0" indent="-285750" algn="r" rtl="1">
              <a:buFont typeface="Wingdings" panose="05000000000000000000" pitchFamily="2" charset="2"/>
              <a:buChar char="v"/>
            </a:pPr>
            <a:endParaRPr lang="fa-IR" dirty="0"/>
          </a:p>
          <a:p>
            <a:pPr marL="285750" lvl="0" indent="-285750" algn="r" rtl="1">
              <a:buFont typeface="Wingdings" panose="05000000000000000000" pitchFamily="2" charset="2"/>
              <a:buChar char="v"/>
            </a:pPr>
            <a:endParaRPr lang="fa-IR" dirty="0"/>
          </a:p>
          <a:p>
            <a:pPr marL="285750" lvl="0" indent="-285750" algn="r" rtl="1">
              <a:buFont typeface="Wingdings" panose="05000000000000000000" pitchFamily="2" charset="2"/>
              <a:buChar char="v"/>
            </a:pPr>
            <a:endParaRPr lang="fa-IR" dirty="0"/>
          </a:p>
          <a:p>
            <a:pPr marL="285750" lvl="0" indent="-285750" algn="r" rtl="1">
              <a:buFont typeface="Wingdings" panose="05000000000000000000" pitchFamily="2" charset="2"/>
              <a:buChar char="v"/>
            </a:pPr>
            <a:endParaRPr lang="fa-IR" dirty="0"/>
          </a:p>
          <a:p>
            <a:pPr marL="285750" lvl="0" indent="-285750" algn="r" rtl="1">
              <a:buFont typeface="Wingdings" panose="05000000000000000000" pitchFamily="2" charset="2"/>
              <a:buChar char="v"/>
            </a:pPr>
            <a:r>
              <a:rPr lang="ar-SA" sz="2400" dirty="0">
                <a:cs typeface="B Nazanin" panose="00000400000000000000" pitchFamily="2" charset="-78"/>
              </a:rPr>
              <a:t>فرهنگ سازی </a:t>
            </a:r>
            <a:endParaRPr lang="fa-IR" sz="2400" dirty="0">
              <a:cs typeface="B Nazanin" panose="00000400000000000000" pitchFamily="2" charset="-78"/>
            </a:endParaRPr>
          </a:p>
          <a:p>
            <a:pPr lvl="0" algn="r" rtl="1"/>
            <a:endParaRPr lang="en-US" sz="2400" dirty="0">
              <a:cs typeface="B Nazanin" panose="00000400000000000000" pitchFamily="2" charset="-78"/>
            </a:endParaRPr>
          </a:p>
          <a:p>
            <a:pPr marL="285750" lvl="0" indent="-285750" algn="r" rtl="1">
              <a:buFont typeface="Wingdings" panose="05000000000000000000" pitchFamily="2" charset="2"/>
              <a:buChar char="v"/>
            </a:pPr>
            <a:r>
              <a:rPr lang="ar-SA" sz="2400" dirty="0">
                <a:cs typeface="B Nazanin" panose="00000400000000000000" pitchFamily="2" charset="-78"/>
              </a:rPr>
              <a:t>شبکه سازی و شناسایی موارد مبتلا به</a:t>
            </a:r>
            <a:r>
              <a:rPr lang="fa-IR" sz="2400" dirty="0">
                <a:cs typeface="B Nazanin" panose="00000400000000000000" pitchFamily="2" charset="-78"/>
              </a:rPr>
              <a:t>(افراد متقاضی و مراکز سقط عمدی)</a:t>
            </a:r>
          </a:p>
          <a:p>
            <a:pPr lvl="0" algn="r" rtl="1"/>
            <a:endParaRPr lang="en-US" sz="2400" dirty="0">
              <a:cs typeface="B Nazanin" panose="00000400000000000000" pitchFamily="2" charset="-78"/>
            </a:endParaRPr>
          </a:p>
          <a:p>
            <a:pPr marL="285750" lvl="0" indent="-285750" algn="r" rtl="1">
              <a:buFont typeface="Wingdings" panose="05000000000000000000" pitchFamily="2" charset="2"/>
              <a:buChar char="v"/>
            </a:pPr>
            <a:r>
              <a:rPr lang="ar-SA" sz="2400" dirty="0">
                <a:cs typeface="B Nazanin" panose="00000400000000000000" pitchFamily="2" charset="-78"/>
              </a:rPr>
              <a:t>اقدامات حمایتی</a:t>
            </a:r>
            <a:endParaRPr lang="en-US" sz="2400" dirty="0">
              <a:cs typeface="B Nazanin" panose="00000400000000000000" pitchFamily="2" charset="-78"/>
            </a:endParaRPr>
          </a:p>
          <a:p>
            <a:pPr marL="342900" indent="-342900" algn="r" rtl="1">
              <a:buFont typeface="Wingdings" panose="05000000000000000000" pitchFamily="2" charset="2"/>
              <a:buChar char="v"/>
            </a:pPr>
            <a:endParaRPr lang="en-US" sz="2000" dirty="0">
              <a:cs typeface="B Nazanin" panose="00000400000000000000" pitchFamily="2" charset="-78"/>
            </a:endParaRPr>
          </a:p>
        </p:txBody>
      </p:sp>
    </p:spTree>
    <p:extLst>
      <p:ext uri="{BB962C8B-B14F-4D97-AF65-F5344CB8AC3E}">
        <p14:creationId xmlns:p14="http://schemas.microsoft.com/office/powerpoint/2010/main" val="7807996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6378"/>
            <a:ext cx="12201722" cy="6884378"/>
          </a:xfrm>
        </p:spPr>
      </p:pic>
      <p:sp>
        <p:nvSpPr>
          <p:cNvPr id="5" name="TextBox 4"/>
          <p:cNvSpPr txBox="1"/>
          <p:nvPr/>
        </p:nvSpPr>
        <p:spPr>
          <a:xfrm>
            <a:off x="3182818" y="747350"/>
            <a:ext cx="3938953" cy="769441"/>
          </a:xfrm>
          <a:prstGeom prst="rect">
            <a:avLst/>
          </a:prstGeom>
          <a:noFill/>
        </p:spPr>
        <p:txBody>
          <a:bodyPr wrap="square" rtlCol="0">
            <a:spAutoFit/>
          </a:bodyPr>
          <a:lstStyle/>
          <a:p>
            <a:pPr algn="ctr"/>
            <a:r>
              <a:rPr lang="fa-IR" sz="4400" b="1" dirty="0"/>
              <a:t>مخاطبین</a:t>
            </a:r>
            <a:endParaRPr lang="en-US" sz="4400" b="1" dirty="0"/>
          </a:p>
        </p:txBody>
      </p:sp>
      <p:sp>
        <p:nvSpPr>
          <p:cNvPr id="6" name="TextBox 5"/>
          <p:cNvSpPr txBox="1"/>
          <p:nvPr/>
        </p:nvSpPr>
        <p:spPr>
          <a:xfrm>
            <a:off x="2066192" y="2285879"/>
            <a:ext cx="8941777" cy="3046988"/>
          </a:xfrm>
          <a:prstGeom prst="rect">
            <a:avLst/>
          </a:prstGeom>
          <a:noFill/>
        </p:spPr>
        <p:txBody>
          <a:bodyPr wrap="square" rtlCol="0">
            <a:spAutoFit/>
          </a:bodyPr>
          <a:lstStyle/>
          <a:p>
            <a:pPr marL="342900" lvl="0" indent="-342900" algn="r" rtl="1">
              <a:buFont typeface="Wingdings" panose="05000000000000000000" pitchFamily="2" charset="2"/>
              <a:buChar char="v"/>
            </a:pPr>
            <a:endParaRPr lang="fa-IR" sz="2400" dirty="0">
              <a:cs typeface="B Nazanin" panose="00000400000000000000" pitchFamily="2" charset="-78"/>
            </a:endParaRPr>
          </a:p>
          <a:p>
            <a:pPr marL="342900" lvl="0" indent="-342900" algn="r" rtl="1">
              <a:buFont typeface="Wingdings" panose="05000000000000000000" pitchFamily="2" charset="2"/>
              <a:buChar char="v"/>
            </a:pPr>
            <a:endParaRPr lang="fa-IR" sz="2400" dirty="0">
              <a:cs typeface="B Nazanin" panose="00000400000000000000" pitchFamily="2" charset="-78"/>
            </a:endParaRPr>
          </a:p>
          <a:p>
            <a:pPr marL="342900" lvl="0" indent="-342900" algn="r" rtl="1">
              <a:buFont typeface="Wingdings" panose="05000000000000000000" pitchFamily="2" charset="2"/>
              <a:buChar char="v"/>
            </a:pPr>
            <a:endParaRPr lang="fa-IR" sz="2400" dirty="0">
              <a:cs typeface="B Nazanin" panose="00000400000000000000" pitchFamily="2" charset="-78"/>
            </a:endParaRPr>
          </a:p>
          <a:p>
            <a:pPr marL="342900" lvl="0" indent="-342900" algn="r" rtl="1">
              <a:buFont typeface="Wingdings" panose="05000000000000000000" pitchFamily="2" charset="2"/>
              <a:buChar char="v"/>
            </a:pPr>
            <a:endParaRPr lang="fa-IR" sz="2400" dirty="0">
              <a:cs typeface="B Nazanin" panose="00000400000000000000" pitchFamily="2" charset="-78"/>
            </a:endParaRPr>
          </a:p>
          <a:p>
            <a:pPr marL="342900" lvl="0" indent="-342900" algn="r" rtl="1">
              <a:buFont typeface="Wingdings" panose="05000000000000000000" pitchFamily="2" charset="2"/>
              <a:buChar char="v"/>
            </a:pPr>
            <a:r>
              <a:rPr lang="fa-IR" sz="2400" b="1" dirty="0">
                <a:cs typeface="B Nazanin" panose="00000400000000000000" pitchFamily="2" charset="-78"/>
              </a:rPr>
              <a:t>مخاطب </a:t>
            </a:r>
            <a:r>
              <a:rPr lang="ar-SA" sz="2400" b="1" dirty="0">
                <a:cs typeface="B Nazanin" panose="00000400000000000000" pitchFamily="2" charset="-78"/>
              </a:rPr>
              <a:t>عام</a:t>
            </a:r>
            <a:r>
              <a:rPr lang="ar-SA" sz="2400" dirty="0">
                <a:cs typeface="B Nazanin" panose="00000400000000000000" pitchFamily="2" charset="-78"/>
              </a:rPr>
              <a:t>: افراد متقاضی سقط عمدی جنین</a:t>
            </a:r>
            <a:endParaRPr lang="fa-IR" sz="2400" dirty="0">
              <a:cs typeface="B Nazanin" panose="00000400000000000000" pitchFamily="2" charset="-78"/>
            </a:endParaRPr>
          </a:p>
          <a:p>
            <a:pPr marL="342900" lvl="0" indent="-342900" algn="r" rtl="1">
              <a:buFont typeface="Wingdings" panose="05000000000000000000" pitchFamily="2" charset="2"/>
              <a:buChar char="v"/>
            </a:pPr>
            <a:endParaRPr lang="en-US" sz="2400" dirty="0">
              <a:cs typeface="B Nazanin" panose="00000400000000000000" pitchFamily="2" charset="-78"/>
            </a:endParaRPr>
          </a:p>
          <a:p>
            <a:pPr marL="342900" lvl="0" indent="-342900" algn="r" rtl="1">
              <a:buFont typeface="Wingdings" panose="05000000000000000000" pitchFamily="2" charset="2"/>
              <a:buChar char="v"/>
            </a:pPr>
            <a:r>
              <a:rPr lang="ar-SA" sz="2400" b="1" dirty="0">
                <a:cs typeface="B Nazanin" panose="00000400000000000000" pitchFamily="2" charset="-78"/>
              </a:rPr>
              <a:t>مخاطب خاص</a:t>
            </a:r>
            <a:r>
              <a:rPr lang="ar-SA" sz="2400" dirty="0">
                <a:cs typeface="B Nazanin" panose="00000400000000000000" pitchFamily="2" charset="-78"/>
              </a:rPr>
              <a:t>: مراکز و افراد مورد مراجعه و مواجهه متقاضیان سقط (همکاران بالقوه نفس)</a:t>
            </a:r>
            <a:endParaRPr lang="en-US" sz="2400" dirty="0">
              <a:cs typeface="B Nazanin" panose="00000400000000000000" pitchFamily="2" charset="-78"/>
            </a:endParaRPr>
          </a:p>
          <a:p>
            <a:pPr marL="342900" indent="-342900" algn="r" rtl="1">
              <a:buFont typeface="Wingdings" panose="05000000000000000000" pitchFamily="2" charset="2"/>
              <a:buChar char="v"/>
            </a:pPr>
            <a:endParaRPr lang="en-US" sz="2400" dirty="0">
              <a:cs typeface="B Nazanin" panose="00000400000000000000" pitchFamily="2" charset="-78"/>
            </a:endParaRPr>
          </a:p>
        </p:txBody>
      </p:sp>
    </p:spTree>
    <p:extLst>
      <p:ext uri="{BB962C8B-B14F-4D97-AF65-F5344CB8AC3E}">
        <p14:creationId xmlns:p14="http://schemas.microsoft.com/office/powerpoint/2010/main" val="22885960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6378"/>
            <a:ext cx="12201722" cy="6884378"/>
          </a:xfrm>
        </p:spPr>
      </p:pic>
      <p:sp>
        <p:nvSpPr>
          <p:cNvPr id="5" name="TextBox 4"/>
          <p:cNvSpPr txBox="1"/>
          <p:nvPr/>
        </p:nvSpPr>
        <p:spPr>
          <a:xfrm>
            <a:off x="3182818" y="747350"/>
            <a:ext cx="3938953" cy="769441"/>
          </a:xfrm>
          <a:prstGeom prst="rect">
            <a:avLst/>
          </a:prstGeom>
          <a:noFill/>
        </p:spPr>
        <p:txBody>
          <a:bodyPr wrap="square" rtlCol="0">
            <a:spAutoFit/>
          </a:bodyPr>
          <a:lstStyle/>
          <a:p>
            <a:pPr algn="ctr"/>
            <a:r>
              <a:rPr lang="fa-IR" sz="4400" b="1" dirty="0"/>
              <a:t>ساختار تشکیلاتی</a:t>
            </a:r>
            <a:endParaRPr lang="en-US" sz="4400" b="1" dirty="0"/>
          </a:p>
        </p:txBody>
      </p:sp>
      <p:sp>
        <p:nvSpPr>
          <p:cNvPr id="6" name="TextBox 5"/>
          <p:cNvSpPr txBox="1"/>
          <p:nvPr/>
        </p:nvSpPr>
        <p:spPr>
          <a:xfrm>
            <a:off x="2066192" y="2285879"/>
            <a:ext cx="9152793" cy="1231106"/>
          </a:xfrm>
          <a:prstGeom prst="rect">
            <a:avLst/>
          </a:prstGeom>
          <a:noFill/>
        </p:spPr>
        <p:txBody>
          <a:bodyPr wrap="square" rtlCol="0">
            <a:spAutoFit/>
          </a:bodyPr>
          <a:lstStyle/>
          <a:p>
            <a:pPr lvl="0" algn="r" rtl="1"/>
            <a:endParaRPr lang="fa-IR" dirty="0"/>
          </a:p>
          <a:p>
            <a:pPr lvl="0" algn="r" rtl="1"/>
            <a:endParaRPr lang="fa-IR" dirty="0"/>
          </a:p>
          <a:p>
            <a:pPr lvl="0" algn="r" rtl="1"/>
            <a:endParaRPr lang="fa-IR" dirty="0"/>
          </a:p>
          <a:p>
            <a:pPr algn="r" rtl="1"/>
            <a:endParaRPr lang="en-US" sz="2000" dirty="0">
              <a:cs typeface="B Nazanin" panose="00000400000000000000" pitchFamily="2" charset="-78"/>
            </a:endParaRPr>
          </a:p>
        </p:txBody>
      </p:sp>
      <p:graphicFrame>
        <p:nvGraphicFramePr>
          <p:cNvPr id="7" name="Diagram 6"/>
          <p:cNvGraphicFramePr/>
          <p:nvPr>
            <p:extLst>
              <p:ext uri="{D42A27DB-BD31-4B8C-83A1-F6EECF244321}">
                <p14:modId xmlns:p14="http://schemas.microsoft.com/office/powerpoint/2010/main" val="1772609140"/>
              </p:ext>
            </p:extLst>
          </p:nvPr>
        </p:nvGraphicFramePr>
        <p:xfrm>
          <a:off x="2171700" y="1516792"/>
          <a:ext cx="8950569" cy="52512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718078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6378"/>
            <a:ext cx="12201722" cy="6884378"/>
          </a:xfrm>
        </p:spPr>
      </p:pic>
      <p:sp>
        <p:nvSpPr>
          <p:cNvPr id="5" name="TextBox 4"/>
          <p:cNvSpPr txBox="1"/>
          <p:nvPr/>
        </p:nvSpPr>
        <p:spPr>
          <a:xfrm>
            <a:off x="3015761" y="756142"/>
            <a:ext cx="4255479" cy="769441"/>
          </a:xfrm>
          <a:prstGeom prst="rect">
            <a:avLst/>
          </a:prstGeom>
          <a:noFill/>
        </p:spPr>
        <p:txBody>
          <a:bodyPr wrap="square" rtlCol="0">
            <a:spAutoFit/>
          </a:bodyPr>
          <a:lstStyle/>
          <a:p>
            <a:pPr algn="ctr"/>
            <a:r>
              <a:rPr lang="fa-IR" sz="4400" b="1" dirty="0"/>
              <a:t>قرارگاه مرکزی تهران</a:t>
            </a:r>
            <a:endParaRPr lang="en-US" sz="4400" b="1" dirty="0"/>
          </a:p>
        </p:txBody>
      </p:sp>
      <p:sp>
        <p:nvSpPr>
          <p:cNvPr id="6" name="TextBox 5"/>
          <p:cNvSpPr txBox="1"/>
          <p:nvPr/>
        </p:nvSpPr>
        <p:spPr>
          <a:xfrm>
            <a:off x="2066192" y="2285879"/>
            <a:ext cx="9152793" cy="1231106"/>
          </a:xfrm>
          <a:prstGeom prst="rect">
            <a:avLst/>
          </a:prstGeom>
          <a:noFill/>
        </p:spPr>
        <p:txBody>
          <a:bodyPr wrap="square" rtlCol="0">
            <a:spAutoFit/>
          </a:bodyPr>
          <a:lstStyle/>
          <a:p>
            <a:pPr lvl="0" algn="r" rtl="1"/>
            <a:endParaRPr lang="fa-IR" dirty="0"/>
          </a:p>
          <a:p>
            <a:pPr lvl="0" algn="r" rtl="1"/>
            <a:endParaRPr lang="fa-IR" dirty="0"/>
          </a:p>
          <a:p>
            <a:pPr lvl="0" algn="r" rtl="1"/>
            <a:endParaRPr lang="fa-IR" dirty="0"/>
          </a:p>
          <a:p>
            <a:pPr algn="r" rtl="1"/>
            <a:endParaRPr lang="en-US" sz="2000" dirty="0">
              <a:cs typeface="B Nazanin" panose="00000400000000000000" pitchFamily="2" charset="-78"/>
            </a:endParaRPr>
          </a:p>
        </p:txBody>
      </p:sp>
      <p:sp>
        <p:nvSpPr>
          <p:cNvPr id="3" name="TextBox 2"/>
          <p:cNvSpPr txBox="1"/>
          <p:nvPr/>
        </p:nvSpPr>
        <p:spPr>
          <a:xfrm>
            <a:off x="2066191" y="2285879"/>
            <a:ext cx="8930047" cy="4031873"/>
          </a:xfrm>
          <a:prstGeom prst="rect">
            <a:avLst/>
          </a:prstGeom>
          <a:noFill/>
        </p:spPr>
        <p:txBody>
          <a:bodyPr wrap="square" rtlCol="0">
            <a:spAutoFit/>
          </a:bodyPr>
          <a:lstStyle/>
          <a:p>
            <a:pPr algn="r" rtl="1"/>
            <a:r>
              <a:rPr lang="fa-IR" dirty="0"/>
              <a:t>   </a:t>
            </a:r>
            <a:r>
              <a:rPr lang="fa-IR" sz="2000" dirty="0">
                <a:cs typeface="B Nazanin" panose="00000400000000000000" pitchFamily="2" charset="-78"/>
              </a:rPr>
              <a:t>               قرارگاه مرکزی در راس واحدها، مدیریت و سازماندهی  نیروانسانی و نظارت بر مجموعه </a:t>
            </a:r>
            <a:endParaRPr lang="en-US" sz="2000" dirty="0">
              <a:cs typeface="B Nazanin" panose="00000400000000000000" pitchFamily="2" charset="-78"/>
            </a:endParaRPr>
          </a:p>
          <a:p>
            <a:pPr algn="r" rtl="1"/>
            <a:r>
              <a:rPr lang="en-US" sz="2000" dirty="0">
                <a:cs typeface="B Nazanin" panose="00000400000000000000" pitchFamily="2" charset="-78"/>
              </a:rPr>
              <a:t>            </a:t>
            </a:r>
            <a:r>
              <a:rPr lang="fa-IR" sz="2000" dirty="0">
                <a:cs typeface="B Nazanin" panose="00000400000000000000" pitchFamily="2" charset="-78"/>
              </a:rPr>
              <a:t>نفس را برعهده دارد.</a:t>
            </a:r>
            <a:endParaRPr lang="en-US" sz="2000" dirty="0">
              <a:cs typeface="B Nazanin" panose="00000400000000000000" pitchFamily="2" charset="-78"/>
            </a:endParaRPr>
          </a:p>
          <a:p>
            <a:pPr algn="r" rtl="1"/>
            <a:r>
              <a:rPr lang="fa-IR" sz="2000" b="1" dirty="0">
                <a:cs typeface="B Nazanin" panose="00000400000000000000" pitchFamily="2" charset="-78"/>
              </a:rPr>
              <a:t>اعضا</a:t>
            </a:r>
            <a:r>
              <a:rPr lang="fa-IR" sz="2000" dirty="0">
                <a:cs typeface="B Nazanin" panose="00000400000000000000" pitchFamily="2" charset="-78"/>
              </a:rPr>
              <a:t>: مسئول بسیج جامعه پزشکی، مدیر قرارگاه مرکزی نفس تهران، مسئول دبیرخانه، مسئولین واحد ها</a:t>
            </a:r>
            <a:endParaRPr lang="fa-IR" sz="2000" b="1" dirty="0">
              <a:cs typeface="B Nazanin" panose="00000400000000000000" pitchFamily="2" charset="-78"/>
            </a:endParaRPr>
          </a:p>
          <a:p>
            <a:pPr algn="r" rtl="1"/>
            <a:endParaRPr lang="fa-IR" sz="2000" b="1" dirty="0">
              <a:cs typeface="B Nazanin" panose="00000400000000000000" pitchFamily="2" charset="-78"/>
            </a:endParaRPr>
          </a:p>
          <a:p>
            <a:pPr algn="r" rtl="1"/>
            <a:r>
              <a:rPr lang="ar-SA" sz="2000" b="1" dirty="0">
                <a:cs typeface="B Nazanin" panose="00000400000000000000" pitchFamily="2" charset="-78"/>
              </a:rPr>
              <a:t>وظایف:</a:t>
            </a:r>
            <a:endParaRPr lang="en-US" sz="2000" dirty="0">
              <a:cs typeface="B Nazanin" panose="00000400000000000000" pitchFamily="2" charset="-78"/>
            </a:endParaRPr>
          </a:p>
          <a:p>
            <a:pPr algn="r" rtl="1"/>
            <a:r>
              <a:rPr lang="ar-SA" sz="2000" dirty="0">
                <a:cs typeface="B Nazanin" panose="00000400000000000000" pitchFamily="2" charset="-78"/>
              </a:rPr>
              <a:t>1.سیاست گذاری و برنامه ریزی جهت پیاده سازی اهداف مجموعه نفس</a:t>
            </a:r>
            <a:endParaRPr lang="en-US" sz="2000" dirty="0">
              <a:cs typeface="B Nazanin" panose="00000400000000000000" pitchFamily="2" charset="-78"/>
            </a:endParaRPr>
          </a:p>
          <a:p>
            <a:pPr algn="r" rtl="1"/>
            <a:r>
              <a:rPr lang="ar-SA" sz="2000" dirty="0">
                <a:cs typeface="B Nazanin" panose="00000400000000000000" pitchFamily="2" charset="-78"/>
              </a:rPr>
              <a:t>2.تهیه و تدوین برنامه عملیاتی، دستور العمل های اجرایی و بومی سازی نفس متناسب با منطقه هدف</a:t>
            </a:r>
            <a:endParaRPr lang="en-US" sz="2000" dirty="0">
              <a:cs typeface="B Nazanin" panose="00000400000000000000" pitchFamily="2" charset="-78"/>
            </a:endParaRPr>
          </a:p>
          <a:p>
            <a:pPr algn="r" rtl="1"/>
            <a:r>
              <a:rPr lang="ar-SA" sz="2000" dirty="0">
                <a:cs typeface="B Nazanin" panose="00000400000000000000" pitchFamily="2" charset="-78"/>
              </a:rPr>
              <a:t>3.انتصاب مسئولین واحد های زیر مجموعه و نظارت بر سازماندهی تشکیلات</a:t>
            </a:r>
            <a:endParaRPr lang="en-US" sz="2000" dirty="0">
              <a:cs typeface="B Nazanin" panose="00000400000000000000" pitchFamily="2" charset="-78"/>
            </a:endParaRPr>
          </a:p>
          <a:p>
            <a:pPr algn="r" rtl="1"/>
            <a:r>
              <a:rPr lang="ar-SA" sz="2000" dirty="0">
                <a:cs typeface="B Nazanin" panose="00000400000000000000" pitchFamily="2" charset="-78"/>
              </a:rPr>
              <a:t>4.نظارت و پایش مستمر واحد ها و اعضای مجموعه</a:t>
            </a:r>
            <a:endParaRPr lang="en-US" sz="2000" dirty="0">
              <a:cs typeface="B Nazanin" panose="00000400000000000000" pitchFamily="2" charset="-78"/>
            </a:endParaRPr>
          </a:p>
          <a:p>
            <a:pPr algn="r" rtl="1"/>
            <a:r>
              <a:rPr lang="ar-SA" sz="2000" dirty="0">
                <a:cs typeface="B Nazanin" panose="00000400000000000000" pitchFamily="2" charset="-78"/>
              </a:rPr>
              <a:t>5.برقراری هماهنگی و تعامل سازنده میان واحد ها</a:t>
            </a:r>
            <a:endParaRPr lang="en-US" sz="2000" dirty="0">
              <a:cs typeface="B Nazanin" panose="00000400000000000000" pitchFamily="2" charset="-78"/>
            </a:endParaRPr>
          </a:p>
          <a:p>
            <a:pPr algn="r" rtl="1"/>
            <a:r>
              <a:rPr lang="ar-SA" sz="2000" dirty="0">
                <a:cs typeface="B Nazanin" panose="00000400000000000000" pitchFamily="2" charset="-78"/>
              </a:rPr>
              <a:t>6.زمینه سازی جهت تامین و توزیع حمایت های مورد نیاز مجموعه و عقد تفاهم نامه با سازمان های مختلف</a:t>
            </a:r>
            <a:endParaRPr lang="en-US" sz="2000" dirty="0">
              <a:cs typeface="B Nazanin" panose="00000400000000000000" pitchFamily="2" charset="-78"/>
            </a:endParaRPr>
          </a:p>
          <a:p>
            <a:pPr algn="r" rtl="1"/>
            <a:r>
              <a:rPr lang="fa-IR" b="1" dirty="0"/>
              <a:t> </a:t>
            </a:r>
            <a:endParaRPr lang="en-US" dirty="0"/>
          </a:p>
          <a:p>
            <a:pPr algn="r" rtl="1"/>
            <a:r>
              <a:rPr lang="fa-IR" dirty="0"/>
              <a:t>  </a:t>
            </a:r>
            <a:endParaRPr lang="en-US" dirty="0"/>
          </a:p>
        </p:txBody>
      </p:sp>
    </p:spTree>
    <p:extLst>
      <p:ext uri="{BB962C8B-B14F-4D97-AF65-F5344CB8AC3E}">
        <p14:creationId xmlns:p14="http://schemas.microsoft.com/office/powerpoint/2010/main" val="28793788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6378"/>
            <a:ext cx="12201722" cy="6884378"/>
          </a:xfrm>
        </p:spPr>
      </p:pic>
      <p:sp>
        <p:nvSpPr>
          <p:cNvPr id="5" name="TextBox 4"/>
          <p:cNvSpPr txBox="1"/>
          <p:nvPr/>
        </p:nvSpPr>
        <p:spPr>
          <a:xfrm>
            <a:off x="3182818" y="747350"/>
            <a:ext cx="3938953" cy="769441"/>
          </a:xfrm>
          <a:prstGeom prst="rect">
            <a:avLst/>
          </a:prstGeom>
          <a:noFill/>
        </p:spPr>
        <p:txBody>
          <a:bodyPr wrap="square" rtlCol="0">
            <a:spAutoFit/>
          </a:bodyPr>
          <a:lstStyle/>
          <a:p>
            <a:pPr algn="ctr"/>
            <a:r>
              <a:rPr lang="fa-IR" sz="4400" b="1" dirty="0"/>
              <a:t>دبیرخانه</a:t>
            </a:r>
            <a:endParaRPr lang="en-US" sz="4400" b="1" dirty="0"/>
          </a:p>
        </p:txBody>
      </p:sp>
      <p:sp>
        <p:nvSpPr>
          <p:cNvPr id="6" name="TextBox 5"/>
          <p:cNvSpPr txBox="1"/>
          <p:nvPr/>
        </p:nvSpPr>
        <p:spPr>
          <a:xfrm>
            <a:off x="1890346" y="2285879"/>
            <a:ext cx="9117623" cy="3477875"/>
          </a:xfrm>
          <a:prstGeom prst="rect">
            <a:avLst/>
          </a:prstGeom>
          <a:noFill/>
        </p:spPr>
        <p:txBody>
          <a:bodyPr wrap="square" rtlCol="0">
            <a:spAutoFit/>
          </a:bodyPr>
          <a:lstStyle/>
          <a:p>
            <a:pPr algn="r" rtl="1"/>
            <a:r>
              <a:rPr lang="fa-IR" sz="2000" dirty="0">
                <a:cs typeface="B Nazanin" panose="00000400000000000000" pitchFamily="2" charset="-78"/>
              </a:rPr>
              <a:t>               دبیر خانه، ذیل قرارگاه مرکزی شکل میگیرد و بازوی اجرایی و هماهنگ کننده اصلی است.</a:t>
            </a:r>
            <a:endParaRPr lang="en-US" sz="2000" dirty="0">
              <a:cs typeface="B Nazanin" panose="00000400000000000000" pitchFamily="2" charset="-78"/>
            </a:endParaRPr>
          </a:p>
          <a:p>
            <a:pPr algn="r" rtl="1"/>
            <a:endParaRPr lang="fa-IR" sz="2000" b="1" dirty="0">
              <a:cs typeface="B Nazanin" panose="00000400000000000000" pitchFamily="2" charset="-78"/>
            </a:endParaRPr>
          </a:p>
          <a:p>
            <a:pPr algn="r" rtl="1"/>
            <a:r>
              <a:rPr lang="fa-IR" sz="2000" b="1" dirty="0">
                <a:cs typeface="B Nazanin" panose="00000400000000000000" pitchFamily="2" charset="-78"/>
              </a:rPr>
              <a:t>اعضا:</a:t>
            </a:r>
            <a:r>
              <a:rPr lang="fa-IR" sz="2000" dirty="0">
                <a:cs typeface="B Nazanin" panose="00000400000000000000" pitchFamily="2" charset="-78"/>
              </a:rPr>
              <a:t> مسئول دبیرخانه، کارشناسان</a:t>
            </a:r>
          </a:p>
          <a:p>
            <a:pPr algn="r" rtl="1"/>
            <a:endParaRPr lang="en-US" sz="2000" dirty="0">
              <a:cs typeface="B Nazanin" panose="00000400000000000000" pitchFamily="2" charset="-78"/>
            </a:endParaRPr>
          </a:p>
          <a:p>
            <a:pPr algn="r" rtl="1"/>
            <a:r>
              <a:rPr lang="fa-IR" sz="2000" b="1" dirty="0">
                <a:cs typeface="B Nazanin" panose="00000400000000000000" pitchFamily="2" charset="-78"/>
              </a:rPr>
              <a:t>وظایف:</a:t>
            </a:r>
            <a:endParaRPr lang="en-US" sz="2000" dirty="0">
              <a:cs typeface="B Nazanin" panose="00000400000000000000" pitchFamily="2" charset="-78"/>
            </a:endParaRPr>
          </a:p>
          <a:p>
            <a:pPr algn="r" rtl="1"/>
            <a:r>
              <a:rPr lang="fa-IR" sz="2000" dirty="0">
                <a:cs typeface="B Nazanin" panose="00000400000000000000" pitchFamily="2" charset="-78"/>
              </a:rPr>
              <a:t>1.برگزاری منظم جلسات قرارگاه مرکزی</a:t>
            </a:r>
            <a:endParaRPr lang="en-US" sz="2000" dirty="0">
              <a:cs typeface="B Nazanin" panose="00000400000000000000" pitchFamily="2" charset="-78"/>
            </a:endParaRPr>
          </a:p>
          <a:p>
            <a:pPr algn="r" rtl="1"/>
            <a:r>
              <a:rPr lang="fa-IR" sz="2000" dirty="0">
                <a:cs typeface="B Nazanin" panose="00000400000000000000" pitchFamily="2" charset="-78"/>
              </a:rPr>
              <a:t>2.دریافت گزارشات واحد ها</a:t>
            </a:r>
            <a:endParaRPr lang="en-US" sz="2000" dirty="0">
              <a:cs typeface="B Nazanin" panose="00000400000000000000" pitchFamily="2" charset="-78"/>
            </a:endParaRPr>
          </a:p>
          <a:p>
            <a:pPr algn="r" rtl="1"/>
            <a:r>
              <a:rPr lang="fa-IR" sz="2000" dirty="0">
                <a:cs typeface="B Nazanin" panose="00000400000000000000" pitchFamily="2" charset="-78"/>
              </a:rPr>
              <a:t>3.ارائه گزارش عمکرد (ماهانه، فصلی و سالانه متناسب با ماموریت قرارگاه)</a:t>
            </a:r>
            <a:endParaRPr lang="en-US" sz="2000" dirty="0">
              <a:cs typeface="B Nazanin" panose="00000400000000000000" pitchFamily="2" charset="-78"/>
            </a:endParaRPr>
          </a:p>
          <a:p>
            <a:pPr algn="r" rtl="1"/>
            <a:r>
              <a:rPr lang="fa-IR" sz="2000" dirty="0">
                <a:cs typeface="B Nazanin" panose="00000400000000000000" pitchFamily="2" charset="-78"/>
              </a:rPr>
              <a:t>4.پیگیری مصوبات جلسات تا حصول نتایج نهایی</a:t>
            </a:r>
            <a:endParaRPr lang="en-US" sz="2000" dirty="0">
              <a:cs typeface="B Nazanin" panose="00000400000000000000" pitchFamily="2" charset="-78"/>
            </a:endParaRPr>
          </a:p>
          <a:p>
            <a:pPr algn="r" rtl="1"/>
            <a:r>
              <a:rPr lang="fa-IR" sz="2000" dirty="0">
                <a:cs typeface="B Nazanin" panose="00000400000000000000" pitchFamily="2" charset="-78"/>
              </a:rPr>
              <a:t>5.تهیه آرشیو اقدامات و مصوبات قرارگاه</a:t>
            </a:r>
            <a:endParaRPr lang="en-US" sz="2000" dirty="0">
              <a:cs typeface="B Nazanin" panose="00000400000000000000" pitchFamily="2" charset="-78"/>
            </a:endParaRPr>
          </a:p>
          <a:p>
            <a:pPr algn="r" rtl="1"/>
            <a:endParaRPr lang="en-US" sz="2000" dirty="0">
              <a:cs typeface="B Nazanin" panose="00000400000000000000" pitchFamily="2" charset="-78"/>
            </a:endParaRPr>
          </a:p>
        </p:txBody>
      </p:sp>
    </p:spTree>
    <p:extLst>
      <p:ext uri="{BB962C8B-B14F-4D97-AF65-F5344CB8AC3E}">
        <p14:creationId xmlns:p14="http://schemas.microsoft.com/office/powerpoint/2010/main" val="20578876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6378"/>
            <a:ext cx="12201722" cy="6884378"/>
          </a:xfrm>
        </p:spPr>
      </p:pic>
      <p:sp>
        <p:nvSpPr>
          <p:cNvPr id="5" name="TextBox 4"/>
          <p:cNvSpPr txBox="1"/>
          <p:nvPr/>
        </p:nvSpPr>
        <p:spPr>
          <a:xfrm>
            <a:off x="3182818" y="747350"/>
            <a:ext cx="3938953" cy="769441"/>
          </a:xfrm>
          <a:prstGeom prst="rect">
            <a:avLst/>
          </a:prstGeom>
          <a:noFill/>
        </p:spPr>
        <p:txBody>
          <a:bodyPr wrap="square" rtlCol="0">
            <a:spAutoFit/>
          </a:bodyPr>
          <a:lstStyle/>
          <a:p>
            <a:pPr algn="ctr"/>
            <a:r>
              <a:rPr lang="fa-IR" sz="4400" b="1" dirty="0"/>
              <a:t>واحد شناسایی</a:t>
            </a:r>
            <a:endParaRPr lang="en-US" sz="4400" b="1" dirty="0"/>
          </a:p>
        </p:txBody>
      </p:sp>
      <p:sp>
        <p:nvSpPr>
          <p:cNvPr id="6" name="TextBox 5"/>
          <p:cNvSpPr txBox="1"/>
          <p:nvPr/>
        </p:nvSpPr>
        <p:spPr>
          <a:xfrm>
            <a:off x="2277208" y="2285879"/>
            <a:ext cx="8730761" cy="4401205"/>
          </a:xfrm>
          <a:prstGeom prst="rect">
            <a:avLst/>
          </a:prstGeom>
          <a:noFill/>
        </p:spPr>
        <p:txBody>
          <a:bodyPr wrap="square" rtlCol="0">
            <a:spAutoFit/>
          </a:bodyPr>
          <a:lstStyle/>
          <a:p>
            <a:pPr algn="r" rtl="1"/>
            <a:r>
              <a:rPr lang="fa-IR" sz="2000" dirty="0">
                <a:cs typeface="B Nazanin" panose="00000400000000000000" pitchFamily="2" charset="-78"/>
              </a:rPr>
              <a:t>                  </a:t>
            </a:r>
            <a:r>
              <a:rPr lang="ar-SA" sz="2000" dirty="0">
                <a:cs typeface="B Nazanin" panose="00000400000000000000" pitchFamily="2" charset="-78"/>
              </a:rPr>
              <a:t>واحد شناسایی، شبکه سازی و توسعه مجموعه نفس به جهت شناسایی حداکثری متقاضیان </a:t>
            </a:r>
            <a:endParaRPr lang="en-US" sz="2000" dirty="0">
              <a:cs typeface="B Nazanin" panose="00000400000000000000" pitchFamily="2" charset="-78"/>
            </a:endParaRPr>
          </a:p>
          <a:p>
            <a:pPr algn="r" rtl="1"/>
            <a:r>
              <a:rPr lang="en-US" sz="2000" dirty="0">
                <a:cs typeface="B Nazanin" panose="00000400000000000000" pitchFamily="2" charset="-78"/>
              </a:rPr>
              <a:t>          </a:t>
            </a:r>
            <a:r>
              <a:rPr lang="ar-SA" sz="2000" dirty="0">
                <a:cs typeface="B Nazanin" panose="00000400000000000000" pitchFamily="2" charset="-78"/>
              </a:rPr>
              <a:t>سقط</a:t>
            </a:r>
            <a:r>
              <a:rPr lang="fa-IR" sz="2000" dirty="0">
                <a:cs typeface="B Nazanin" panose="00000400000000000000" pitchFamily="2" charset="-78"/>
              </a:rPr>
              <a:t> </a:t>
            </a:r>
            <a:r>
              <a:rPr lang="ar-SA" sz="2000" dirty="0">
                <a:cs typeface="B Nazanin" panose="00000400000000000000" pitchFamily="2" charset="-78"/>
              </a:rPr>
              <a:t>را برعهده دارد.</a:t>
            </a:r>
            <a:r>
              <a:rPr lang="fa-IR" sz="2000" dirty="0">
                <a:cs typeface="B Nazanin" panose="00000400000000000000" pitchFamily="2" charset="-78"/>
              </a:rPr>
              <a:t> </a:t>
            </a:r>
            <a:r>
              <a:rPr lang="ar-SA" sz="2000" dirty="0">
                <a:cs typeface="B Nazanin" panose="00000400000000000000" pitchFamily="2" charset="-78"/>
              </a:rPr>
              <a:t>به منظور این شبکه سازی، یک نماینده از هر دانشگاه به عنوان مسئول نفس دانشگاه به</a:t>
            </a:r>
            <a:r>
              <a:rPr lang="fa-IR" sz="2000" dirty="0">
                <a:cs typeface="B Nazanin" panose="00000400000000000000" pitchFamily="2" charset="-78"/>
              </a:rPr>
              <a:t> </a:t>
            </a:r>
            <a:r>
              <a:rPr lang="ar-SA" sz="2000" dirty="0">
                <a:cs typeface="B Nazanin" panose="00000400000000000000" pitchFamily="2" charset="-78"/>
              </a:rPr>
              <a:t>عضویت واحد شناسایی درآمده و پس از معرفی سه رابط درمان، بهداشت و مراکز خصوصی، هسته مرکزی نفس را در دانشگاه خود فعال می نماید.</a:t>
            </a:r>
            <a:endParaRPr lang="en-US" sz="2000" dirty="0">
              <a:cs typeface="B Nazanin" panose="00000400000000000000" pitchFamily="2" charset="-78"/>
            </a:endParaRPr>
          </a:p>
          <a:p>
            <a:pPr algn="r" rtl="1"/>
            <a:r>
              <a:rPr lang="fa-IR" sz="2000" b="1" dirty="0">
                <a:cs typeface="B Nazanin" panose="00000400000000000000" pitchFamily="2" charset="-78"/>
              </a:rPr>
              <a:t>اعضا</a:t>
            </a:r>
            <a:r>
              <a:rPr lang="fa-IR" sz="2000" dirty="0">
                <a:cs typeface="B Nazanin" panose="00000400000000000000" pitchFamily="2" charset="-78"/>
              </a:rPr>
              <a:t>: </a:t>
            </a:r>
            <a:r>
              <a:rPr lang="ar-SA" sz="2000" dirty="0">
                <a:cs typeface="B Nazanin" panose="00000400000000000000" pitchFamily="2" charset="-78"/>
              </a:rPr>
              <a:t>مسئول شناسایی، مسئولین نفس دانشگاه ها</a:t>
            </a:r>
            <a:endParaRPr lang="fa-IR" sz="2000" dirty="0">
              <a:cs typeface="B Nazanin" panose="00000400000000000000" pitchFamily="2" charset="-78"/>
            </a:endParaRPr>
          </a:p>
          <a:p>
            <a:pPr algn="r" rtl="1"/>
            <a:endParaRPr lang="fa-IR" sz="2000" dirty="0">
              <a:cs typeface="B Nazanin" panose="00000400000000000000" pitchFamily="2" charset="-78"/>
            </a:endParaRPr>
          </a:p>
          <a:p>
            <a:pPr algn="r" rtl="1"/>
            <a:r>
              <a:rPr lang="fa-IR" sz="2000" b="1" dirty="0">
                <a:cs typeface="B Nazanin" panose="00000400000000000000" pitchFamily="2" charset="-78"/>
              </a:rPr>
              <a:t>وظایف</a:t>
            </a:r>
            <a:r>
              <a:rPr lang="fa-IR" sz="2000" dirty="0">
                <a:cs typeface="B Nazanin" panose="00000400000000000000" pitchFamily="2" charset="-78"/>
              </a:rPr>
              <a:t>:</a:t>
            </a:r>
          </a:p>
          <a:p>
            <a:pPr algn="r" rtl="1"/>
            <a:r>
              <a:rPr lang="fa-IR" sz="2000" dirty="0">
                <a:cs typeface="B Nazanin" panose="00000400000000000000" pitchFamily="2" charset="-78"/>
              </a:rPr>
              <a:t>1.</a:t>
            </a:r>
            <a:r>
              <a:rPr lang="ar-SA" sz="2000" dirty="0">
                <a:cs typeface="B Nazanin" panose="00000400000000000000" pitchFamily="2" charset="-78"/>
              </a:rPr>
              <a:t>نظارت بر شکل گیری هسته های مرکزی نفس در دانشگاه های شهر تهران</a:t>
            </a:r>
            <a:endParaRPr lang="en-US" sz="2000" dirty="0">
              <a:cs typeface="B Nazanin" panose="00000400000000000000" pitchFamily="2" charset="-78"/>
            </a:endParaRPr>
          </a:p>
          <a:p>
            <a:pPr algn="r" rtl="1"/>
            <a:r>
              <a:rPr lang="ar-SA" sz="2000" dirty="0">
                <a:cs typeface="B Nazanin" panose="00000400000000000000" pitchFamily="2" charset="-78"/>
              </a:rPr>
              <a:t>2.برگزاری جلسات هماهنگی دانشگاه ها </a:t>
            </a:r>
            <a:endParaRPr lang="en-US" sz="2000" dirty="0">
              <a:cs typeface="B Nazanin" panose="00000400000000000000" pitchFamily="2" charset="-78"/>
            </a:endParaRPr>
          </a:p>
          <a:p>
            <a:pPr algn="r" rtl="1"/>
            <a:r>
              <a:rPr lang="ar-SA" sz="2000" dirty="0">
                <a:cs typeface="B Nazanin" panose="00000400000000000000" pitchFamily="2" charset="-78"/>
              </a:rPr>
              <a:t>3.نظارت بر عملکرد هسته مرکزی و تیم های زیرمجموعه (درمانی و بهداشتی و خصوصی)</a:t>
            </a:r>
            <a:endParaRPr lang="en-US" sz="2000" dirty="0">
              <a:cs typeface="B Nazanin" panose="00000400000000000000" pitchFamily="2" charset="-78"/>
            </a:endParaRPr>
          </a:p>
          <a:p>
            <a:pPr algn="r" rtl="1"/>
            <a:r>
              <a:rPr lang="ar-SA" sz="2000" dirty="0">
                <a:cs typeface="B Nazanin" panose="00000400000000000000" pitchFamily="2" charset="-78"/>
              </a:rPr>
              <a:t>4.پیگیری و نظارت بر تحقق ارتباط موثر بین واحد شناسایی و واحد نجات</a:t>
            </a:r>
            <a:endParaRPr lang="en-US" sz="2000" dirty="0">
              <a:cs typeface="B Nazanin" panose="00000400000000000000" pitchFamily="2" charset="-78"/>
            </a:endParaRPr>
          </a:p>
          <a:p>
            <a:pPr algn="r" rtl="1"/>
            <a:r>
              <a:rPr lang="ar-SA" sz="2000" dirty="0">
                <a:cs typeface="B Nazanin" panose="00000400000000000000" pitchFamily="2" charset="-78"/>
              </a:rPr>
              <a:t>5.ارائه گزارش عملکرد واحد به قرارگاه مرکزی</a:t>
            </a:r>
            <a:endParaRPr lang="en-US" sz="2000" dirty="0">
              <a:cs typeface="B Nazanin" panose="00000400000000000000" pitchFamily="2" charset="-78"/>
            </a:endParaRPr>
          </a:p>
          <a:p>
            <a:pPr algn="r" rtl="1"/>
            <a:endParaRPr lang="en-US" sz="2000" dirty="0">
              <a:cs typeface="B Nazanin" panose="00000400000000000000" pitchFamily="2" charset="-78"/>
            </a:endParaRPr>
          </a:p>
          <a:p>
            <a:pPr algn="r" rtl="1"/>
            <a:endParaRPr lang="en-US" sz="2000" dirty="0">
              <a:cs typeface="B Nazanin" panose="00000400000000000000" pitchFamily="2" charset="-78"/>
            </a:endParaRPr>
          </a:p>
        </p:txBody>
      </p:sp>
    </p:spTree>
    <p:extLst>
      <p:ext uri="{BB962C8B-B14F-4D97-AF65-F5344CB8AC3E}">
        <p14:creationId xmlns:p14="http://schemas.microsoft.com/office/powerpoint/2010/main" val="23910825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TotalTime>
  <Words>1474</Words>
  <Application>Microsoft Office PowerPoint</Application>
  <PresentationFormat>Widescreen</PresentationFormat>
  <Paragraphs>175</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فاطمه نظری</dc:creator>
  <cp:lastModifiedBy>Hedayati</cp:lastModifiedBy>
  <cp:revision>17</cp:revision>
  <dcterms:created xsi:type="dcterms:W3CDTF">2023-07-23T08:20:14Z</dcterms:created>
  <dcterms:modified xsi:type="dcterms:W3CDTF">2024-02-07T10:28:32Z</dcterms:modified>
</cp:coreProperties>
</file>